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32"/>
  </p:notesMasterIdLst>
  <p:sldIdLst>
    <p:sldId id="399" r:id="rId6"/>
    <p:sldId id="429" r:id="rId7"/>
    <p:sldId id="301" r:id="rId8"/>
    <p:sldId id="818" r:id="rId9"/>
    <p:sldId id="592" r:id="rId10"/>
    <p:sldId id="819" r:id="rId11"/>
    <p:sldId id="820" r:id="rId12"/>
    <p:sldId id="821" r:id="rId13"/>
    <p:sldId id="822" r:id="rId14"/>
    <p:sldId id="823" r:id="rId15"/>
    <p:sldId id="824" r:id="rId16"/>
    <p:sldId id="826" r:id="rId17"/>
    <p:sldId id="830" r:id="rId18"/>
    <p:sldId id="831" r:id="rId19"/>
    <p:sldId id="827" r:id="rId20"/>
    <p:sldId id="828" r:id="rId21"/>
    <p:sldId id="832" r:id="rId22"/>
    <p:sldId id="833" r:id="rId23"/>
    <p:sldId id="834" r:id="rId24"/>
    <p:sldId id="835" r:id="rId25"/>
    <p:sldId id="836" r:id="rId26"/>
    <p:sldId id="837" r:id="rId27"/>
    <p:sldId id="842" r:id="rId28"/>
    <p:sldId id="841" r:id="rId29"/>
    <p:sldId id="840" r:id="rId30"/>
    <p:sldId id="3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7D12B-0C79-B270-B5B0-238AD5DB5350}" v="1" dt="2025-02-12T23:08:00.095"/>
    <p1510:client id="{DFE3B1BE-B719-E497-9BB5-5F4B235333ED}" v="5" dt="2025-02-13T15:52:08.495"/>
    <p1510:client id="{EF5BB2C8-67B4-5D26-3798-3A76318C2461}" v="2" dt="2025-02-11T22:39:21.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3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0008A-4C29-4FFF-936E-8D5977A24476}"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D479A-8F73-4507-B0F7-8E0A899A6034}" type="slidenum">
              <a:rPr lang="en-US" smtClean="0"/>
              <a:t>‹#›</a:t>
            </a:fld>
            <a:endParaRPr lang="en-US"/>
          </a:p>
        </p:txBody>
      </p:sp>
    </p:spTree>
    <p:extLst>
      <p:ext uri="{BB962C8B-B14F-4D97-AF65-F5344CB8AC3E}">
        <p14:creationId xmlns:p14="http://schemas.microsoft.com/office/powerpoint/2010/main" val="216523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633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9743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325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269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589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66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629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375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6690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5706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974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159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2592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7485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411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4285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Closing Slide</a:t>
            </a:r>
          </a:p>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26</a:t>
            </a:fld>
            <a:endParaRPr lang="en-US"/>
          </a:p>
        </p:txBody>
      </p:sp>
    </p:spTree>
    <p:extLst>
      <p:ext uri="{BB962C8B-B14F-4D97-AF65-F5344CB8AC3E}">
        <p14:creationId xmlns:p14="http://schemas.microsoft.com/office/powerpoint/2010/main" val="3990580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85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4586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088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9248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585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6127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069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FCCC-E8BB-ECAC-08CA-4F192960A8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D04DE-81BD-E15E-F924-33D73B8D7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E24D65-BFED-53E4-3B61-B3A6FF0B32B0}"/>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5" name="Footer Placeholder 4">
            <a:extLst>
              <a:ext uri="{FF2B5EF4-FFF2-40B4-BE49-F238E27FC236}">
                <a16:creationId xmlns:a16="http://schemas.microsoft.com/office/drawing/2014/main" id="{DA380E7B-A943-0CBA-DFBC-C8AC31B89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91D36-1EE7-A4D7-3A54-99C247F8EE8E}"/>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613789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C9B8-3C87-54FB-8AB9-836975B200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9A6019-C977-76CC-30F8-85D661DBEF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7B38A-4CF3-792E-8D09-35FD9C835088}"/>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5" name="Footer Placeholder 4">
            <a:extLst>
              <a:ext uri="{FF2B5EF4-FFF2-40B4-BE49-F238E27FC236}">
                <a16:creationId xmlns:a16="http://schemas.microsoft.com/office/drawing/2014/main" id="{825615F9-CB20-599C-8B81-8326548AE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45912-A009-1E56-9FD2-2ADB5586CFE8}"/>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51920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5BEBE4-2A68-EA1F-41F7-688AD74197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EF836-A91B-EEEB-DDB3-D75414DAEC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68A88-93B3-EA11-BE3D-6F0FADBA248B}"/>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5" name="Footer Placeholder 4">
            <a:extLst>
              <a:ext uri="{FF2B5EF4-FFF2-40B4-BE49-F238E27FC236}">
                <a16:creationId xmlns:a16="http://schemas.microsoft.com/office/drawing/2014/main" id="{B1FC2D3E-578E-F9E9-2DB7-8A17C72B1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D085A-B836-770A-EBBF-EA43E49CCF10}"/>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355639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3589932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1128195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74155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B70DF-C9B8-124C-A5A1-5C17C743A6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968122" y="0"/>
            <a:ext cx="10223878"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2443791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4"/>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17793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137843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4"/>
          <a:stretch/>
        </p:blipFill>
        <p:spPr>
          <a:xfrm>
            <a:off x="1899253" y="0"/>
            <a:ext cx="10287000"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876363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91299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DFC4-28BD-1683-E63A-D27B40428D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D8675-97EE-B666-7CED-21516798A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CD35A-97B2-2A2D-390E-962615412B5B}"/>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5" name="Footer Placeholder 4">
            <a:extLst>
              <a:ext uri="{FF2B5EF4-FFF2-40B4-BE49-F238E27FC236}">
                <a16:creationId xmlns:a16="http://schemas.microsoft.com/office/drawing/2014/main" id="{E76786DA-F26A-6E94-69E7-159F32E33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C91A6-2D86-8D1B-79B5-D204D7DBA726}"/>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2276996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511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174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3972038462"/>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279611"/>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380724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1393043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3016682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1754652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900247640"/>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343C23-4EBC-0B4A-9BF9-873B52A235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48049" y="0"/>
            <a:ext cx="10249482"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57455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1C1E-4D57-0B92-3C86-A966B969F9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689D6F-F946-81BF-9DA5-3D7E2F2EDB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DFCA45-AA5D-BC75-E6CD-4656802C5FFE}"/>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5" name="Footer Placeholder 4">
            <a:extLst>
              <a:ext uri="{FF2B5EF4-FFF2-40B4-BE49-F238E27FC236}">
                <a16:creationId xmlns:a16="http://schemas.microsoft.com/office/drawing/2014/main" id="{E81E28C2-90C1-C1B0-654B-AEDBC4E9C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0C398-6602-D307-6EEE-60871B8A9E8A}"/>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1841284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353424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872096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1345567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0" y="0"/>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11674727"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855294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147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2509031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2031426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Option 5">
  <p:cSld name="Title Slide Option 5">
    <p:spTree>
      <p:nvGrpSpPr>
        <p:cNvPr id="1" name="Shape 101"/>
        <p:cNvGrpSpPr/>
        <p:nvPr/>
      </p:nvGrpSpPr>
      <p:grpSpPr>
        <a:xfrm>
          <a:off x="0" y="0"/>
          <a:ext cx="0" cy="0"/>
          <a:chOff x="0" y="0"/>
          <a:chExt cx="0" cy="0"/>
        </a:xfrm>
      </p:grpSpPr>
      <p:sp>
        <p:nvSpPr>
          <p:cNvPr id="102" name="Google Shape;102;p18"/>
          <p:cNvSpPr txBox="1">
            <a:spLocks noGrp="1"/>
          </p:cNvSpPr>
          <p:nvPr>
            <p:ph type="sldNum" idx="12"/>
          </p:nvPr>
        </p:nvSpPr>
        <p:spPr>
          <a:xfrm>
            <a:off x="11330353" y="6489580"/>
            <a:ext cx="577600" cy="125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03" name="Google Shape;103;p18"/>
          <p:cNvSpPr/>
          <p:nvPr/>
        </p:nvSpPr>
        <p:spPr>
          <a:xfrm>
            <a:off x="0" y="0"/>
            <a:ext cx="12192000" cy="6858000"/>
          </a:xfrm>
          <a:prstGeom prst="rect">
            <a:avLst/>
          </a:prstGeom>
          <a:solidFill>
            <a:schemeClr val="accent6"/>
          </a:solid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2133" b="0" i="0" u="none" strike="noStrike" cap="none">
              <a:solidFill>
                <a:schemeClr val="lt1"/>
              </a:solidFill>
              <a:latin typeface="Arial"/>
              <a:ea typeface="Arial"/>
              <a:cs typeface="Arial"/>
              <a:sym typeface="Arial"/>
            </a:endParaRPr>
          </a:p>
        </p:txBody>
      </p:sp>
      <p:sp>
        <p:nvSpPr>
          <p:cNvPr id="104" name="Google Shape;104;p18"/>
          <p:cNvSpPr txBox="1">
            <a:spLocks noGrp="1"/>
          </p:cNvSpPr>
          <p:nvPr>
            <p:ph type="title"/>
          </p:nvPr>
        </p:nvSpPr>
        <p:spPr>
          <a:xfrm>
            <a:off x="720000" y="2649729"/>
            <a:ext cx="10610400" cy="1501600"/>
          </a:xfrm>
          <a:prstGeom prst="rect">
            <a:avLst/>
          </a:prstGeom>
          <a:noFill/>
          <a:ln>
            <a:noFill/>
          </a:ln>
        </p:spPr>
        <p:txBody>
          <a:bodyPr spcFirstLastPara="1" wrap="square" lIns="57150" tIns="57150" rIns="57150" bIns="57150" anchor="b" anchorCtr="0"/>
          <a:lstStyle>
            <a:lvl1pPr marR="0" lvl="0" algn="l">
              <a:lnSpc>
                <a:spcPct val="80000"/>
              </a:lnSpc>
              <a:spcBef>
                <a:spcPts val="0"/>
              </a:spcBef>
              <a:spcAft>
                <a:spcPts val="0"/>
              </a:spcAft>
              <a:buClr>
                <a:schemeClr val="dk2"/>
              </a:buClr>
              <a:buSzPts val="4500"/>
              <a:buFont typeface="Times New Roman"/>
              <a:buNone/>
              <a:defRPr sz="6000" b="1" i="0" u="none" strike="noStrike" cap="none">
                <a:solidFill>
                  <a:schemeClr val="dk2"/>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5" name="Google Shape;105;p18"/>
          <p:cNvSpPr txBox="1">
            <a:spLocks noGrp="1"/>
          </p:cNvSpPr>
          <p:nvPr>
            <p:ph type="body" idx="1"/>
          </p:nvPr>
        </p:nvSpPr>
        <p:spPr>
          <a:xfrm>
            <a:off x="736600" y="4273992"/>
            <a:ext cx="5319200" cy="1142800"/>
          </a:xfrm>
          <a:prstGeom prst="rect">
            <a:avLst/>
          </a:prstGeom>
          <a:noFill/>
          <a:ln>
            <a:noFill/>
          </a:ln>
        </p:spPr>
        <p:txBody>
          <a:bodyPr spcFirstLastPara="1" wrap="square" lIns="57150" tIns="57150" rIns="57150" bIns="57150" anchor="t" anchorCtr="0"/>
          <a:lstStyle>
            <a:lvl1pPr marL="609585" marR="0" lvl="0" indent="-304792" algn="l">
              <a:lnSpc>
                <a:spcPct val="90000"/>
              </a:lnSpc>
              <a:spcBef>
                <a:spcPts val="0"/>
              </a:spcBef>
              <a:spcAft>
                <a:spcPts val="0"/>
              </a:spcAft>
              <a:buClr>
                <a:schemeClr val="dk1"/>
              </a:buClr>
              <a:buSzPts val="1500"/>
              <a:buFont typeface="Arial"/>
              <a:buNone/>
              <a:defRPr sz="2000" b="0" i="0" u="none" strike="noStrike" cap="none">
                <a:solidFill>
                  <a:schemeClr val="dk2"/>
                </a:solidFill>
                <a:latin typeface="Arial"/>
                <a:ea typeface="Arial"/>
                <a:cs typeface="Arial"/>
                <a:sym typeface="Arial"/>
              </a:defRPr>
            </a:lvl1pPr>
            <a:lvl2pPr marL="1219170" marR="0" lvl="1" indent="-389457" algn="l">
              <a:lnSpc>
                <a:spcPct val="133333"/>
              </a:lnSpc>
              <a:spcBef>
                <a:spcPts val="1733"/>
              </a:spcBef>
              <a:spcAft>
                <a:spcPts val="0"/>
              </a:spcAft>
              <a:buClr>
                <a:schemeClr val="lt2"/>
              </a:buClr>
              <a:buSzPts val="1000"/>
              <a:buFont typeface="Arial"/>
              <a:buChar char="•"/>
              <a:defRPr sz="1200" b="0" i="1" u="none" strike="noStrike" cap="none">
                <a:solidFill>
                  <a:schemeClr val="lt1"/>
                </a:solidFill>
                <a:latin typeface="Arial"/>
                <a:ea typeface="Arial"/>
                <a:cs typeface="Arial"/>
                <a:sym typeface="Arial"/>
              </a:defRPr>
            </a:lvl2pPr>
            <a:lvl3pPr marL="1828754" marR="0" lvl="2" indent="-406390" algn="l">
              <a:lnSpc>
                <a:spcPct val="118750"/>
              </a:lnSpc>
              <a:spcBef>
                <a:spcPts val="0"/>
              </a:spcBef>
              <a:spcAft>
                <a:spcPts val="0"/>
              </a:spcAft>
              <a:buClr>
                <a:schemeClr val="accent4"/>
              </a:buClr>
              <a:buSzPts val="1200"/>
              <a:buFont typeface="Arial"/>
              <a:buChar char="‒"/>
              <a:defRPr sz="1600" b="0" i="0" u="none" strike="noStrike" cap="none">
                <a:solidFill>
                  <a:schemeClr val="lt2"/>
                </a:solidFill>
                <a:latin typeface="Arial"/>
                <a:ea typeface="Arial"/>
                <a:cs typeface="Arial"/>
                <a:sym typeface="Arial"/>
              </a:defRPr>
            </a:lvl3pPr>
            <a:lvl4pPr marL="2438339" marR="0" lvl="3" indent="-304792" algn="l">
              <a:lnSpc>
                <a:spcPct val="125000"/>
              </a:lnSpc>
              <a:spcBef>
                <a:spcPts val="0"/>
              </a:spcBef>
              <a:spcAft>
                <a:spcPts val="0"/>
              </a:spcAft>
              <a:buClr>
                <a:schemeClr val="dk1"/>
              </a:buClr>
              <a:buSzPts val="900"/>
              <a:buFont typeface="Arial"/>
              <a:buNone/>
              <a:defRPr sz="1200" b="0" i="0" u="none" strike="noStrike" cap="none">
                <a:solidFill>
                  <a:schemeClr val="lt2"/>
                </a:solidFill>
                <a:latin typeface="Arial"/>
                <a:ea typeface="Arial"/>
                <a:cs typeface="Arial"/>
                <a:sym typeface="Arial"/>
              </a:defRPr>
            </a:lvl4pPr>
            <a:lvl5pPr marL="3047924" marR="0" lvl="4" indent="-414856" algn="l">
              <a:lnSpc>
                <a:spcPct val="100000"/>
              </a:lnSpc>
              <a:spcBef>
                <a:spcPts val="800"/>
              </a:spcBef>
              <a:spcAft>
                <a:spcPts val="0"/>
              </a:spcAft>
              <a:buClr>
                <a:schemeClr val="dk1"/>
              </a:buClr>
              <a:buSzPts val="1300"/>
              <a:buFont typeface="Arial"/>
              <a:buChar char="»"/>
              <a:defRPr sz="1867" b="0" i="0" u="none" strike="noStrike" cap="none">
                <a:solidFill>
                  <a:schemeClr val="dk1"/>
                </a:solidFill>
                <a:latin typeface="Arial"/>
                <a:ea typeface="Arial"/>
                <a:cs typeface="Arial"/>
                <a:sym typeface="Arial"/>
              </a:defRPr>
            </a:lvl5pPr>
            <a:lvl6pPr marL="3657509" marR="0" lvl="5"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6" name="Google Shape;106;p18"/>
          <p:cNvPicPr preferRelativeResize="0"/>
          <p:nvPr/>
        </p:nvPicPr>
        <p:blipFill rotWithShape="1">
          <a:blip r:embed="rId2">
            <a:alphaModFix/>
          </a:blip>
          <a:srcRect/>
          <a:stretch/>
        </p:blipFill>
        <p:spPr>
          <a:xfrm>
            <a:off x="613833" y="399376"/>
            <a:ext cx="1146160" cy="811441"/>
          </a:xfrm>
          <a:prstGeom prst="rect">
            <a:avLst/>
          </a:prstGeom>
          <a:noFill/>
          <a:ln>
            <a:noFill/>
          </a:ln>
        </p:spPr>
      </p:pic>
    </p:spTree>
    <p:extLst>
      <p:ext uri="{BB962C8B-B14F-4D97-AF65-F5344CB8AC3E}">
        <p14:creationId xmlns:p14="http://schemas.microsoft.com/office/powerpoint/2010/main" val="1205179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Option 9">
  <p:cSld name="Divider Option 9">
    <p:spTree>
      <p:nvGrpSpPr>
        <p:cNvPr id="1" name="Shape 38"/>
        <p:cNvGrpSpPr/>
        <p:nvPr/>
      </p:nvGrpSpPr>
      <p:grpSpPr>
        <a:xfrm>
          <a:off x="0" y="0"/>
          <a:ext cx="0" cy="0"/>
          <a:chOff x="0" y="0"/>
          <a:chExt cx="0" cy="0"/>
        </a:xfrm>
      </p:grpSpPr>
      <p:sp>
        <p:nvSpPr>
          <p:cNvPr id="39" name="Google Shape;39;p7"/>
          <p:cNvSpPr txBox="1">
            <a:spLocks noGrp="1"/>
          </p:cNvSpPr>
          <p:nvPr>
            <p:ph type="sldNum" idx="12"/>
          </p:nvPr>
        </p:nvSpPr>
        <p:spPr>
          <a:xfrm>
            <a:off x="11330353" y="6489580"/>
            <a:ext cx="577600" cy="125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0" name="Google Shape;40;p7"/>
          <p:cNvPicPr preferRelativeResize="0"/>
          <p:nvPr/>
        </p:nvPicPr>
        <p:blipFill rotWithShape="1">
          <a:blip r:embed="rId2">
            <a:alphaModFix/>
          </a:blip>
          <a:srcRect/>
          <a:stretch/>
        </p:blipFill>
        <p:spPr>
          <a:xfrm>
            <a:off x="0" y="1"/>
            <a:ext cx="12205853" cy="6858001"/>
          </a:xfrm>
          <a:prstGeom prst="rect">
            <a:avLst/>
          </a:prstGeom>
          <a:noFill/>
          <a:ln>
            <a:noFill/>
          </a:ln>
        </p:spPr>
      </p:pic>
      <p:sp>
        <p:nvSpPr>
          <p:cNvPr id="41" name="Google Shape;41;p7"/>
          <p:cNvSpPr/>
          <p:nvPr/>
        </p:nvSpPr>
        <p:spPr>
          <a:xfrm>
            <a:off x="3483684" y="775591"/>
            <a:ext cx="5227600" cy="5440000"/>
          </a:xfrm>
          <a:custGeom>
            <a:avLst/>
            <a:gdLst/>
            <a:ahLst/>
            <a:cxnLst/>
            <a:rect l="l" t="t" r="r" b="b"/>
            <a:pathLst>
              <a:path w="120000" h="120000" extrusionOk="0">
                <a:moveTo>
                  <a:pt x="116779" y="73492"/>
                </a:moveTo>
                <a:cubicBezTo>
                  <a:pt x="119504" y="63571"/>
                  <a:pt x="120000" y="53492"/>
                  <a:pt x="118017" y="44285"/>
                </a:cubicBezTo>
                <a:cubicBezTo>
                  <a:pt x="117357" y="41190"/>
                  <a:pt x="116366" y="38095"/>
                  <a:pt x="115127" y="35238"/>
                </a:cubicBezTo>
                <a:cubicBezTo>
                  <a:pt x="108107" y="19285"/>
                  <a:pt x="92085" y="7380"/>
                  <a:pt x="72181" y="3333"/>
                </a:cubicBezTo>
                <a:cubicBezTo>
                  <a:pt x="55746" y="0"/>
                  <a:pt x="38981" y="2698"/>
                  <a:pt x="25189" y="10952"/>
                </a:cubicBezTo>
                <a:cubicBezTo>
                  <a:pt x="16434" y="16190"/>
                  <a:pt x="9745" y="22936"/>
                  <a:pt x="5863" y="30396"/>
                </a:cubicBezTo>
                <a:cubicBezTo>
                  <a:pt x="1486" y="38809"/>
                  <a:pt x="0" y="49523"/>
                  <a:pt x="1486" y="61507"/>
                </a:cubicBezTo>
                <a:cubicBezTo>
                  <a:pt x="2477" y="68333"/>
                  <a:pt x="4294" y="75079"/>
                  <a:pt x="7102" y="81349"/>
                </a:cubicBezTo>
                <a:cubicBezTo>
                  <a:pt x="7102" y="81428"/>
                  <a:pt x="7102" y="81428"/>
                  <a:pt x="7102" y="81428"/>
                </a:cubicBezTo>
                <a:cubicBezTo>
                  <a:pt x="13131" y="95158"/>
                  <a:pt x="22876" y="105793"/>
                  <a:pt x="35182" y="112063"/>
                </a:cubicBezTo>
                <a:cubicBezTo>
                  <a:pt x="49635" y="119444"/>
                  <a:pt x="65822" y="120000"/>
                  <a:pt x="80770" y="113730"/>
                </a:cubicBezTo>
                <a:cubicBezTo>
                  <a:pt x="98279" y="106507"/>
                  <a:pt x="111741" y="91428"/>
                  <a:pt x="116779" y="73492"/>
                </a:cubicBezTo>
              </a:path>
            </a:pathLst>
          </a:custGeom>
          <a:solidFill>
            <a:srgbClr val="FFFFFF"/>
          </a:solidFill>
          <a:ln>
            <a:noFill/>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2133" b="0" i="0" u="none" strike="noStrike" cap="none">
              <a:solidFill>
                <a:schemeClr val="dk1"/>
              </a:solidFill>
              <a:latin typeface="Arial"/>
              <a:ea typeface="Arial"/>
              <a:cs typeface="Arial"/>
              <a:sym typeface="Arial"/>
            </a:endParaRPr>
          </a:p>
        </p:txBody>
      </p:sp>
      <p:sp>
        <p:nvSpPr>
          <p:cNvPr id="42" name="Google Shape;42;p7"/>
          <p:cNvSpPr txBox="1">
            <a:spLocks noGrp="1"/>
          </p:cNvSpPr>
          <p:nvPr>
            <p:ph type="ctrTitle"/>
          </p:nvPr>
        </p:nvSpPr>
        <p:spPr>
          <a:xfrm>
            <a:off x="3974248" y="2973599"/>
            <a:ext cx="4246400" cy="1044000"/>
          </a:xfrm>
          <a:prstGeom prst="rect">
            <a:avLst/>
          </a:prstGeom>
          <a:noFill/>
          <a:ln>
            <a:noFill/>
          </a:ln>
        </p:spPr>
        <p:txBody>
          <a:bodyPr spcFirstLastPara="1" wrap="square" lIns="57150" tIns="57150" rIns="57150" bIns="57150" anchor="ctr" anchorCtr="0"/>
          <a:lstStyle>
            <a:lvl1pPr marR="0" lvl="0" algn="ctr">
              <a:lnSpc>
                <a:spcPct val="105882"/>
              </a:lnSpc>
              <a:spcBef>
                <a:spcPts val="0"/>
              </a:spcBef>
              <a:spcAft>
                <a:spcPts val="0"/>
              </a:spcAft>
              <a:buClr>
                <a:schemeClr val="dk1"/>
              </a:buClr>
              <a:buSzPts val="2600"/>
              <a:buFont typeface="Times New Roman"/>
              <a:buNone/>
              <a:defRPr sz="3467" b="1" i="0" u="none" strike="noStrike" cap="none">
                <a:solidFill>
                  <a:schemeClr val="dk1"/>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855887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ullet" type="tx">
  <p:cSld name="Bulle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519429" y="287465"/>
            <a:ext cx="11154800" cy="1143200"/>
          </a:xfrm>
          <a:prstGeom prst="rect">
            <a:avLst/>
          </a:prstGeom>
          <a:noFill/>
          <a:ln>
            <a:noFill/>
          </a:ln>
        </p:spPr>
        <p:txBody>
          <a:bodyPr spcFirstLastPara="1" wrap="square" lIns="57150" tIns="57150" rIns="57150" bIns="57150" anchor="ctr" anchorCtr="0"/>
          <a:lstStyle>
            <a:lvl1pPr marR="0" lvl="0" algn="l">
              <a:lnSpc>
                <a:spcPct val="117647"/>
              </a:lnSpc>
              <a:spcBef>
                <a:spcPts val="0"/>
              </a:spcBef>
              <a:spcAft>
                <a:spcPts val="0"/>
              </a:spcAft>
              <a:buClr>
                <a:schemeClr val="dk2"/>
              </a:buClr>
              <a:buSzPts val="1700"/>
              <a:buFont typeface="Times New Roman"/>
              <a:buNone/>
              <a:defRPr sz="3600" b="1" i="0" u="none" strike="noStrike" cap="none">
                <a:solidFill>
                  <a:schemeClr val="dk2"/>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9pPr>
          </a:lstStyle>
          <a:p>
            <a:endParaRPr/>
          </a:p>
        </p:txBody>
      </p:sp>
      <p:sp>
        <p:nvSpPr>
          <p:cNvPr id="26" name="Google Shape;26;p4"/>
          <p:cNvSpPr txBox="1">
            <a:spLocks noGrp="1"/>
          </p:cNvSpPr>
          <p:nvPr>
            <p:ph type="body" idx="1"/>
          </p:nvPr>
        </p:nvSpPr>
        <p:spPr>
          <a:xfrm>
            <a:off x="519429" y="1651513"/>
            <a:ext cx="11154800" cy="4097600"/>
          </a:xfrm>
          <a:prstGeom prst="rect">
            <a:avLst/>
          </a:prstGeom>
          <a:noFill/>
          <a:ln>
            <a:noFill/>
          </a:ln>
        </p:spPr>
        <p:txBody>
          <a:bodyPr spcFirstLastPara="1" wrap="square" lIns="57150" tIns="57150" rIns="57150" bIns="57150" anchor="t" anchorCtr="0"/>
          <a:lstStyle>
            <a:lvl1pPr marL="609585" marR="0" lvl="0" indent="-380990" algn="l">
              <a:lnSpc>
                <a:spcPct val="118750"/>
              </a:lnSpc>
              <a:spcBef>
                <a:spcPts val="400"/>
              </a:spcBef>
              <a:spcAft>
                <a:spcPts val="0"/>
              </a:spcAft>
              <a:buClr>
                <a:srgbClr val="000000"/>
              </a:buClr>
              <a:buSzPts val="900"/>
              <a:buFont typeface="Arial"/>
              <a:buChar char="●"/>
              <a:defRPr sz="2000" b="0" i="0" u="none" strike="noStrike" cap="none">
                <a:solidFill>
                  <a:srgbClr val="000000"/>
                </a:solidFill>
                <a:latin typeface="Arial"/>
                <a:ea typeface="Arial"/>
                <a:cs typeface="Arial"/>
                <a:sym typeface="Arial"/>
              </a:defRPr>
            </a:lvl1pPr>
            <a:lvl2pPr marL="1219170" marR="0" lvl="1" indent="-380990" algn="l">
              <a:lnSpc>
                <a:spcPct val="118750"/>
              </a:lnSpc>
              <a:spcBef>
                <a:spcPts val="400"/>
              </a:spcBef>
              <a:spcAft>
                <a:spcPts val="0"/>
              </a:spcAft>
              <a:buClr>
                <a:srgbClr val="000000"/>
              </a:buClr>
              <a:buSzPts val="900"/>
              <a:buFont typeface="Arial"/>
              <a:buChar char="○"/>
              <a:defRPr sz="1867" b="0" i="0" u="none" strike="noStrike" cap="none">
                <a:solidFill>
                  <a:srgbClr val="000000"/>
                </a:solidFill>
                <a:latin typeface="Arial"/>
                <a:ea typeface="Arial"/>
                <a:cs typeface="Arial"/>
                <a:sym typeface="Arial"/>
              </a:defRPr>
            </a:lvl2pPr>
            <a:lvl3pPr marL="1828754" marR="0" lvl="2" indent="-372524" algn="l">
              <a:lnSpc>
                <a:spcPct val="118750"/>
              </a:lnSpc>
              <a:spcBef>
                <a:spcPts val="267"/>
              </a:spcBef>
              <a:spcAft>
                <a:spcPts val="0"/>
              </a:spcAft>
              <a:buClr>
                <a:srgbClr val="000000"/>
              </a:buClr>
              <a:buSzPts val="800"/>
              <a:buFont typeface="Merriweather Sans"/>
              <a:buChar char="■"/>
              <a:defRPr sz="1600" b="0" i="0" u="none" strike="noStrike" cap="none">
                <a:solidFill>
                  <a:srgbClr val="000000"/>
                </a:solidFill>
                <a:latin typeface="Arial"/>
                <a:ea typeface="Arial"/>
                <a:cs typeface="Arial"/>
                <a:sym typeface="Arial"/>
              </a:defRPr>
            </a:lvl3pPr>
            <a:lvl4pPr marL="2438339" marR="0" lvl="3" indent="-364058" algn="l">
              <a:lnSpc>
                <a:spcPct val="125000"/>
              </a:lnSpc>
              <a:spcBef>
                <a:spcPts val="267"/>
              </a:spcBef>
              <a:spcAft>
                <a:spcPts val="0"/>
              </a:spcAft>
              <a:buClr>
                <a:srgbClr val="000000"/>
              </a:buClr>
              <a:buSzPts val="700"/>
              <a:buFont typeface="Noto Sans Symbols"/>
              <a:buChar char="●"/>
              <a:defRPr sz="1467" b="0" i="0" u="none" strike="noStrike" cap="none">
                <a:solidFill>
                  <a:srgbClr val="000000"/>
                </a:solidFill>
                <a:latin typeface="Arial"/>
                <a:ea typeface="Arial"/>
                <a:cs typeface="Arial"/>
                <a:sym typeface="Arial"/>
              </a:defRPr>
            </a:lvl4pPr>
            <a:lvl5pPr marL="3047924" marR="0" lvl="4" indent="-364058" algn="l">
              <a:lnSpc>
                <a:spcPct val="100000"/>
              </a:lnSpc>
              <a:spcBef>
                <a:spcPts val="267"/>
              </a:spcBef>
              <a:spcAft>
                <a:spcPts val="0"/>
              </a:spcAft>
              <a:buClr>
                <a:srgbClr val="000000"/>
              </a:buClr>
              <a:buSzPts val="700"/>
              <a:buFont typeface="Noto Sans Symbols"/>
              <a:buChar char="○"/>
              <a:defRPr sz="1467" b="0" i="0" u="none" strike="noStrike" cap="none">
                <a:solidFill>
                  <a:srgbClr val="000000"/>
                </a:solidFill>
                <a:latin typeface="Arial"/>
                <a:ea typeface="Arial"/>
                <a:cs typeface="Arial"/>
                <a:sym typeface="Arial"/>
              </a:defRPr>
            </a:lvl5pPr>
            <a:lvl6pPr marL="3657509" marR="0" lvl="5"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6pPr>
            <a:lvl7pPr marL="4267093" marR="0" lvl="6"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7pPr>
            <a:lvl8pPr marL="4876678" marR="0" lvl="7"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8pPr>
            <a:lvl9pPr marL="5486263" marR="0" lvl="8"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sldNum" idx="12"/>
          </p:nvPr>
        </p:nvSpPr>
        <p:spPr>
          <a:xfrm>
            <a:off x="11843838" y="6546133"/>
            <a:ext cx="305829" cy="227200"/>
          </a:xfrm>
          <a:prstGeom prst="rect">
            <a:avLst/>
          </a:prstGeom>
          <a:noFill/>
          <a:ln>
            <a:noFill/>
          </a:ln>
        </p:spPr>
        <p:txBody>
          <a:bodyPr spcFirstLastPara="1" wrap="square" lIns="42850" tIns="21425" rIns="42850" bIns="21425" anchor="t" anchorCtr="0">
            <a:noAutofit/>
          </a:bodyPr>
          <a:lstStyle>
            <a:lvl1pPr marL="0" marR="0" lvl="0"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1pPr>
            <a:lvl2pPr marL="0" marR="0" lvl="1"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2pPr>
            <a:lvl3pPr marL="0" marR="0" lvl="2"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3pPr>
            <a:lvl4pPr marL="0" marR="0" lvl="3"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4pPr>
            <a:lvl5pPr marL="0" marR="0" lvl="4"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5pPr>
            <a:lvl6pPr marL="0" marR="0" lvl="5"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6pPr>
            <a:lvl7pPr marL="0" marR="0" lvl="6"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7pPr>
            <a:lvl8pPr marL="0" marR="0" lvl="7"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8pPr>
            <a:lvl9pPr marL="0" marR="0" lvl="8"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708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25E1-2B6D-5096-E267-3A3ECDBC6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FCA52-FA7C-124D-3B63-C9FBB4DA0D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B97FA8-EBE4-05E5-9DB8-99BE8070C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5C3050-2F56-7BDA-37AF-FDDD68FDAFA7}"/>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6" name="Footer Placeholder 5">
            <a:extLst>
              <a:ext uri="{FF2B5EF4-FFF2-40B4-BE49-F238E27FC236}">
                <a16:creationId xmlns:a16="http://schemas.microsoft.com/office/drawing/2014/main" id="{66F1546B-E4D7-F25A-993C-002481927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7A149-8128-F1DB-0B39-B6FA7452CEB0}"/>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98348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47FF-10D2-8701-F2B2-B3A026113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3F4D8-624F-2AF8-EB99-E5ABFAA700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31A98-CD0F-22BD-9E1B-9AE1BE2B1A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3A0BC-B483-997A-FA6E-577860896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0AC9D-897B-A0EC-96C4-056602EC84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CAC9BA-6FCE-2900-6CD4-915A7ECAB417}"/>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8" name="Footer Placeholder 7">
            <a:extLst>
              <a:ext uri="{FF2B5EF4-FFF2-40B4-BE49-F238E27FC236}">
                <a16:creationId xmlns:a16="http://schemas.microsoft.com/office/drawing/2014/main" id="{D0B36187-7896-C935-30F1-0997629FBF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F1857-E05E-190C-915A-62A3CF291680}"/>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377344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BEA2-666B-FDEF-EFA5-893A04A3E3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3B0C01-8A85-1C02-45CC-4824AB8E1424}"/>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4" name="Footer Placeholder 3">
            <a:extLst>
              <a:ext uri="{FF2B5EF4-FFF2-40B4-BE49-F238E27FC236}">
                <a16:creationId xmlns:a16="http://schemas.microsoft.com/office/drawing/2014/main" id="{FAEFE24E-EA81-3564-93F1-62586C5A0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EE2B89-E0AD-122E-6EC5-1C6187F1152E}"/>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218512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2DFBF-CD9B-C433-EC58-5E67E2A9E5FE}"/>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3" name="Footer Placeholder 2">
            <a:extLst>
              <a:ext uri="{FF2B5EF4-FFF2-40B4-BE49-F238E27FC236}">
                <a16:creationId xmlns:a16="http://schemas.microsoft.com/office/drawing/2014/main" id="{3287C2F4-D860-2A6C-12E1-78E73351B6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B2B395-633B-6E20-FE87-7F699DF18B01}"/>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78026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C102-FD5F-3DFE-E76E-A99F911B7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44C1D-C95C-EF98-7017-EA8DB9083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04A6BC-BB6A-9250-FFB7-226BB48D8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770323-0152-6AC4-74BE-7DE1EB43E4E2}"/>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6" name="Footer Placeholder 5">
            <a:extLst>
              <a:ext uri="{FF2B5EF4-FFF2-40B4-BE49-F238E27FC236}">
                <a16:creationId xmlns:a16="http://schemas.microsoft.com/office/drawing/2014/main" id="{5BD62F08-0FDF-F13C-BB89-827B10683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8D478-5F11-00A3-7DCC-F0ADD7653F36}"/>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16273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7CE6-9512-66A1-73E0-45993E058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C2BAE6-91A7-96CF-A82A-DC05DF6FE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1C2567-BAC1-10F5-4A21-52AE78C72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E6D3F-8B80-5AA7-5208-1E7AF1289109}"/>
              </a:ext>
            </a:extLst>
          </p:cNvPr>
          <p:cNvSpPr>
            <a:spLocks noGrp="1"/>
          </p:cNvSpPr>
          <p:nvPr>
            <p:ph type="dt" sz="half" idx="10"/>
          </p:nvPr>
        </p:nvSpPr>
        <p:spPr/>
        <p:txBody>
          <a:bodyPr/>
          <a:lstStyle/>
          <a:p>
            <a:fld id="{C6A02CE8-8EC7-45BD-825B-E33CCF0EDD41}" type="datetimeFigureOut">
              <a:rPr lang="en-US" smtClean="0"/>
              <a:t>2/17/2025</a:t>
            </a:fld>
            <a:endParaRPr lang="en-US"/>
          </a:p>
        </p:txBody>
      </p:sp>
      <p:sp>
        <p:nvSpPr>
          <p:cNvPr id="6" name="Footer Placeholder 5">
            <a:extLst>
              <a:ext uri="{FF2B5EF4-FFF2-40B4-BE49-F238E27FC236}">
                <a16:creationId xmlns:a16="http://schemas.microsoft.com/office/drawing/2014/main" id="{CC95883D-F0DA-B1F8-6E5A-F92534AB1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8762A-3AE7-0B62-69CB-C150260AFF8D}"/>
              </a:ext>
            </a:extLst>
          </p:cNvPr>
          <p:cNvSpPr>
            <a:spLocks noGrp="1"/>
          </p:cNvSpPr>
          <p:nvPr>
            <p:ph type="sldNum" sz="quarter" idx="12"/>
          </p:nvPr>
        </p:nvSpPr>
        <p:spPr/>
        <p:txBody>
          <a:bodyPr/>
          <a:lstStyle/>
          <a:p>
            <a:fld id="{44207E8B-62B9-46A5-B517-89C1965A4C6F}" type="slidenum">
              <a:rPr lang="en-US" smtClean="0"/>
              <a:t>‹#›</a:t>
            </a:fld>
            <a:endParaRPr lang="en-US"/>
          </a:p>
        </p:txBody>
      </p:sp>
    </p:spTree>
    <p:extLst>
      <p:ext uri="{BB962C8B-B14F-4D97-AF65-F5344CB8AC3E}">
        <p14:creationId xmlns:p14="http://schemas.microsoft.com/office/powerpoint/2010/main" val="1796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E57CF3-7ED1-F4EF-3D58-C9EFD2209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CDC8FD-EB0A-AC4C-1896-597935E36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E3168-845E-6906-3E39-BE9F55E96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A02CE8-8EC7-45BD-825B-E33CCF0EDD41}" type="datetimeFigureOut">
              <a:rPr lang="en-US" smtClean="0"/>
              <a:t>2/17/2025</a:t>
            </a:fld>
            <a:endParaRPr lang="en-US"/>
          </a:p>
        </p:txBody>
      </p:sp>
      <p:sp>
        <p:nvSpPr>
          <p:cNvPr id="5" name="Footer Placeholder 4">
            <a:extLst>
              <a:ext uri="{FF2B5EF4-FFF2-40B4-BE49-F238E27FC236}">
                <a16:creationId xmlns:a16="http://schemas.microsoft.com/office/drawing/2014/main" id="{3773E4FC-E6AD-D13C-2629-E1E9E6532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42851C5-D06D-EF97-EB0E-60C0769B07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207E8B-62B9-46A5-B517-89C1965A4C6F}" type="slidenum">
              <a:rPr lang="en-US" smtClean="0"/>
              <a:t>‹#›</a:t>
            </a:fld>
            <a:endParaRPr lang="en-US"/>
          </a:p>
        </p:txBody>
      </p:sp>
    </p:spTree>
    <p:extLst>
      <p:ext uri="{BB962C8B-B14F-4D97-AF65-F5344CB8AC3E}">
        <p14:creationId xmlns:p14="http://schemas.microsoft.com/office/powerpoint/2010/main" val="1770663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extLst>
      <p:ext uri="{BB962C8B-B14F-4D97-AF65-F5344CB8AC3E}">
        <p14:creationId xmlns:p14="http://schemas.microsoft.com/office/powerpoint/2010/main" val="6492373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bie.mypearsonsupport.com/training-resources"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bie.mypearsonsupport.com/training-resources"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resources.newmeridiancorp.org/released-items/"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DB9486-FD33-28D3-AFF2-C7B925E456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3C01-11D7-E049-8252-D38AEC7B21E1}"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CFD8A24-3AB7-4F2D-8CFF-268ED327D47E}"/>
              </a:ext>
            </a:extLst>
          </p:cNvPr>
          <p:cNvPicPr>
            <a:picLocks noChangeAspect="1"/>
          </p:cNvPicPr>
          <p:nvPr/>
        </p:nvPicPr>
        <p:blipFill>
          <a:blip r:embed="rId2"/>
          <a:stretch>
            <a:fillRect/>
          </a:stretch>
        </p:blipFill>
        <p:spPr>
          <a:xfrm>
            <a:off x="469232" y="4452634"/>
            <a:ext cx="1097375" cy="1097375"/>
          </a:xfrm>
          <a:prstGeom prst="rect">
            <a:avLst/>
          </a:prstGeom>
        </p:spPr>
      </p:pic>
      <p:pic>
        <p:nvPicPr>
          <p:cNvPr id="8" name="Picture Placeholder 8" descr="A picture containing text, table&#10;&#10;Description automatically generated">
            <a:extLst>
              <a:ext uri="{FF2B5EF4-FFF2-40B4-BE49-F238E27FC236}">
                <a16:creationId xmlns:a16="http://schemas.microsoft.com/office/drawing/2014/main" id="{FB6C8AB5-FCEA-4C58-B9A3-F1D2E6B00BD3}"/>
              </a:ext>
            </a:extLst>
          </p:cNvPr>
          <p:cNvPicPr>
            <a:picLocks noGrp="1" noChangeAspect="1"/>
          </p:cNvPicPr>
          <p:nvPr>
            <p:ph type="pic" sz="quarter" idx="11"/>
          </p:nvPr>
        </p:nvPicPr>
        <p:blipFill>
          <a:blip r:embed="rId3"/>
          <a:srcRect l="1705" r="1705"/>
          <a:stretch>
            <a:fillRect/>
          </a:stretch>
        </p:blipFill>
        <p:spPr>
          <a:xfrm>
            <a:off x="2273302" y="4762"/>
            <a:ext cx="9918698" cy="6853238"/>
          </a:xfrm>
        </p:spPr>
      </p:pic>
      <p:sp>
        <p:nvSpPr>
          <p:cNvPr id="13" name="Title 1">
            <a:extLst>
              <a:ext uri="{FF2B5EF4-FFF2-40B4-BE49-F238E27FC236}">
                <a16:creationId xmlns:a16="http://schemas.microsoft.com/office/drawing/2014/main" id="{67EAF36C-4395-468D-8F18-D2F9B6262CE8}"/>
              </a:ext>
            </a:extLst>
          </p:cNvPr>
          <p:cNvSpPr>
            <a:spLocks noGrp="1"/>
          </p:cNvSpPr>
          <p:nvPr>
            <p:ph type="title"/>
          </p:nvPr>
        </p:nvSpPr>
        <p:spPr>
          <a:xfrm>
            <a:off x="1021949" y="569344"/>
            <a:ext cx="4293001" cy="2648822"/>
          </a:xfrm>
        </p:spPr>
        <p:txBody>
          <a:bodyPr anchor="ctr" anchorCtr="0"/>
          <a:lstStyle/>
          <a:p>
            <a:r>
              <a:rPr lang="en-US" sz="4000" b="1" dirty="0"/>
              <a:t>BIE ELA</a:t>
            </a:r>
            <a:br>
              <a:rPr lang="en-US" sz="4000" b="1" dirty="0"/>
            </a:br>
            <a:r>
              <a:rPr lang="en-US" sz="4000" b="1" dirty="0"/>
              <a:t>Writing Webinar</a:t>
            </a:r>
          </a:p>
        </p:txBody>
      </p:sp>
      <p:sp>
        <p:nvSpPr>
          <p:cNvPr id="14" name="Subtitle 2">
            <a:extLst>
              <a:ext uri="{FF2B5EF4-FFF2-40B4-BE49-F238E27FC236}">
                <a16:creationId xmlns:a16="http://schemas.microsoft.com/office/drawing/2014/main" id="{C0B7199A-542E-459E-8D70-68717A6F5976}"/>
              </a:ext>
            </a:extLst>
          </p:cNvPr>
          <p:cNvSpPr>
            <a:spLocks noGrp="1"/>
          </p:cNvSpPr>
          <p:nvPr>
            <p:ph type="subTitle" idx="1"/>
          </p:nvPr>
        </p:nvSpPr>
        <p:spPr>
          <a:xfrm>
            <a:off x="1021949" y="3218166"/>
            <a:ext cx="4293001" cy="1023634"/>
          </a:xfrm>
        </p:spPr>
        <p:txBody>
          <a:bodyPr anchor="ctr" anchorCtr="0"/>
          <a:lstStyle/>
          <a:p>
            <a:r>
              <a:rPr lang="en-US" sz="2000" dirty="0"/>
              <a:t>February 13, 2025</a:t>
            </a:r>
          </a:p>
        </p:txBody>
      </p:sp>
      <p:sp>
        <p:nvSpPr>
          <p:cNvPr id="7" name="Google Shape;1176;p179">
            <a:extLst>
              <a:ext uri="{FF2B5EF4-FFF2-40B4-BE49-F238E27FC236}">
                <a16:creationId xmlns:a16="http://schemas.microsoft.com/office/drawing/2014/main" id="{0E4FFE0E-DCAF-4623-ABD0-42099F927A73}"/>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fld id="{00000000-1234-1234-1234-123412341234}" type="slidenum">
              <a:rPr kumimoji="0" lang="en" sz="1000" b="0" i="0" u="none" strike="noStrike" kern="0" cap="none" spc="0" normalizeH="0" baseline="0" noProof="0" smtClean="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1219170" rtl="0" eaLnBrk="0" fontAlgn="base" latinLnBrk="0" hangingPunct="0">
                <a:lnSpc>
                  <a:spcPct val="100000"/>
                </a:lnSpc>
                <a:spcBef>
                  <a:spcPct val="0"/>
                </a:spcBef>
                <a:spcAft>
                  <a:spcPct val="0"/>
                </a:spcAft>
                <a:buClrTx/>
                <a:buSzTx/>
                <a:buFontTx/>
                <a:buNone/>
                <a:tabLst/>
                <a:defRPr/>
              </a:pPr>
              <a:t>1</a:t>
            </a:fld>
            <a:endParaRPr kumimoji="0" lang="en" sz="1000" b="0" i="0" u="none" strike="noStrike" kern="0" cap="none" spc="0" normalizeH="0" baseline="0" noProof="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420321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ELA Task Types</a:t>
            </a: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r>
              <a:rPr lang="en-US" sz="2600" b="1" i="0" dirty="0">
                <a:solidFill>
                  <a:srgbClr val="000000"/>
                </a:solidFill>
                <a:effectLst/>
              </a:rPr>
              <a:t>Literary Analysis Task (LAT)</a:t>
            </a:r>
            <a:r>
              <a:rPr lang="en-US" sz="2600" b="0" i="0" dirty="0">
                <a:solidFill>
                  <a:srgbClr val="000000"/>
                </a:solidFill>
                <a:effectLst/>
              </a:rPr>
              <a:t>​</a:t>
            </a:r>
          </a:p>
          <a:p>
            <a:pPr marL="342900" indent="-342900" algn="l" rtl="0" fontAlgn="base">
              <a:buFont typeface="Wingdings" panose="05000000000000000000" pitchFamily="2" charset="2"/>
              <a:buChar char="§"/>
            </a:pPr>
            <a:r>
              <a:rPr lang="en-US" sz="2600" b="0" i="0" dirty="0">
                <a:solidFill>
                  <a:srgbClr val="000000"/>
                </a:solidFill>
                <a:effectLst/>
              </a:rPr>
              <a:t>Students are given a prompt that asks them to write an analysis of the two literary passages in the set, explaining how the pieces are connected through a discussion of the passages' themes and structures.​ </a:t>
            </a:r>
          </a:p>
          <a:p>
            <a:pPr marL="342900" indent="-342900" algn="l" rtl="0" fontAlgn="base">
              <a:buFont typeface="Wingdings" panose="05000000000000000000" pitchFamily="2" charset="2"/>
              <a:buChar char="§"/>
            </a:pPr>
            <a:r>
              <a:rPr lang="en-US" sz="2600" b="0" i="0" dirty="0">
                <a:solidFill>
                  <a:srgbClr val="000000"/>
                </a:solidFill>
                <a:effectLst/>
              </a:rPr>
              <a:t>The traits scored using the grade level Literary Analysis Task rubric are:​ </a:t>
            </a:r>
          </a:p>
          <a:p>
            <a:pPr marL="800100" lvl="1" indent="-342900" fontAlgn="base">
              <a:buFont typeface="Wingdings" panose="05000000000000000000" pitchFamily="2" charset="2"/>
              <a:buChar char="§"/>
            </a:pPr>
            <a:r>
              <a:rPr lang="en-US" sz="2400" b="0" i="0" dirty="0">
                <a:solidFill>
                  <a:srgbClr val="000000"/>
                </a:solidFill>
                <a:effectLst/>
              </a:rPr>
              <a:t>Trait 1: Reading Comprehension and Written Expression​ </a:t>
            </a:r>
          </a:p>
          <a:p>
            <a:pPr marL="800100" lvl="1" indent="-342900" fontAlgn="base">
              <a:buFont typeface="Wingdings" panose="05000000000000000000" pitchFamily="2" charset="2"/>
              <a:buChar char="§"/>
            </a:pPr>
            <a:r>
              <a:rPr lang="en-US" sz="2400" b="0" i="0" dirty="0">
                <a:solidFill>
                  <a:srgbClr val="000000"/>
                </a:solidFill>
                <a:effectLst/>
              </a:rPr>
              <a:t>Trait 2: Knowledge of Language and Conventions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10</a:t>
            </a:fld>
            <a:endParaRPr kern="0"/>
          </a:p>
        </p:txBody>
      </p:sp>
    </p:spTree>
    <p:extLst>
      <p:ext uri="{BB962C8B-B14F-4D97-AF65-F5344CB8AC3E}">
        <p14:creationId xmlns:p14="http://schemas.microsoft.com/office/powerpoint/2010/main" val="199461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ELA Task Types</a:t>
            </a: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r>
              <a:rPr lang="en-US" sz="2600" b="1" i="0" dirty="0">
                <a:solidFill>
                  <a:srgbClr val="000000"/>
                </a:solidFill>
                <a:effectLst/>
              </a:rPr>
              <a:t>Research Simulation Task (RST)</a:t>
            </a:r>
            <a:r>
              <a:rPr lang="en-US" sz="2600" b="0" i="0" dirty="0">
                <a:solidFill>
                  <a:srgbClr val="000000"/>
                </a:solidFill>
                <a:effectLst/>
              </a:rPr>
              <a:t>​</a:t>
            </a:r>
          </a:p>
          <a:p>
            <a:pPr marL="342900" indent="-342900" algn="l" rtl="0" fontAlgn="base">
              <a:buFont typeface="Wingdings" panose="05000000000000000000" pitchFamily="2" charset="2"/>
              <a:buChar char="§"/>
            </a:pPr>
            <a:r>
              <a:rPr lang="en-US" sz="2600" b="0" i="0" dirty="0">
                <a:solidFill>
                  <a:srgbClr val="000000"/>
                </a:solidFill>
                <a:effectLst/>
              </a:rPr>
              <a:t>Students are given a prompt that asks them to write an analysis of multiple informational passages, explaining how the passages are connected or discussing ideas presented within the passages. ​ </a:t>
            </a:r>
          </a:p>
          <a:p>
            <a:pPr marL="342900" indent="-342900" algn="l" rtl="0" fontAlgn="base">
              <a:buFont typeface="Wingdings" panose="05000000000000000000" pitchFamily="2" charset="2"/>
              <a:buChar char="§"/>
            </a:pPr>
            <a:r>
              <a:rPr lang="en-US" sz="2600" b="0" i="0" dirty="0">
                <a:solidFill>
                  <a:srgbClr val="000000"/>
                </a:solidFill>
                <a:effectLst/>
              </a:rPr>
              <a:t>The traits scored using the grade level Research Simulation Task rubric are:​ </a:t>
            </a:r>
          </a:p>
          <a:p>
            <a:pPr marL="800100" lvl="1" indent="-342900" fontAlgn="base">
              <a:buFont typeface="Wingdings" panose="05000000000000000000" pitchFamily="2" charset="2"/>
              <a:buChar char="§"/>
            </a:pPr>
            <a:r>
              <a:rPr lang="en-US" sz="2400" b="0" i="0" dirty="0">
                <a:solidFill>
                  <a:srgbClr val="000000"/>
                </a:solidFill>
                <a:effectLst/>
              </a:rPr>
              <a:t>Trait 1: Reading Comprehension and Written Expression​ </a:t>
            </a:r>
          </a:p>
          <a:p>
            <a:pPr marL="800100" lvl="1" indent="-342900" fontAlgn="base">
              <a:buFont typeface="Wingdings" panose="05000000000000000000" pitchFamily="2" charset="2"/>
              <a:buChar char="§"/>
            </a:pPr>
            <a:r>
              <a:rPr lang="en-US" sz="2400" b="0" i="0" dirty="0">
                <a:solidFill>
                  <a:srgbClr val="000000"/>
                </a:solidFill>
                <a:effectLst/>
              </a:rPr>
              <a:t>Trait 2: Knowledge of Language and Conventions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a:t>
            </a:fld>
            <a:endParaRPr kern="0"/>
          </a:p>
        </p:txBody>
      </p:sp>
    </p:spTree>
    <p:extLst>
      <p:ext uri="{BB962C8B-B14F-4D97-AF65-F5344CB8AC3E}">
        <p14:creationId xmlns:p14="http://schemas.microsoft.com/office/powerpoint/2010/main" val="42352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ELA Task Types</a:t>
            </a: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r>
              <a:rPr lang="en-US" sz="2600" b="1" i="0" dirty="0">
                <a:solidFill>
                  <a:srgbClr val="000000"/>
                </a:solidFill>
                <a:effectLst/>
              </a:rPr>
              <a:t>Narrative Writing Task (NWT)</a:t>
            </a:r>
            <a:r>
              <a:rPr lang="en-US" sz="2600" b="0" i="0" dirty="0">
                <a:solidFill>
                  <a:srgbClr val="000000"/>
                </a:solidFill>
                <a:effectLst/>
              </a:rPr>
              <a:t>​</a:t>
            </a:r>
          </a:p>
          <a:p>
            <a:pPr marL="342900" indent="-342900" algn="l" rtl="0" fontAlgn="base">
              <a:buFont typeface="Wingdings" panose="05000000000000000000" pitchFamily="2" charset="2"/>
              <a:buChar char="§"/>
            </a:pPr>
            <a:r>
              <a:rPr lang="en-US" sz="2600" b="0" i="0" dirty="0">
                <a:solidFill>
                  <a:srgbClr val="000000"/>
                </a:solidFill>
                <a:effectLst/>
              </a:rPr>
              <a:t>Students are given a prompt that they use as a springboard for writing a story of their own, one that continues the storyline of a literary passage or that narrates the events in the passage from a different character's perspective. These items allow students to use creativity through storytelling. ​ </a:t>
            </a:r>
          </a:p>
          <a:p>
            <a:pPr marL="342900" indent="-342900" algn="l" rtl="0" fontAlgn="base">
              <a:buFont typeface="Wingdings" panose="05000000000000000000" pitchFamily="2" charset="2"/>
              <a:buChar char="§"/>
            </a:pPr>
            <a:r>
              <a:rPr lang="en-US" sz="2600" b="0" i="0" dirty="0">
                <a:solidFill>
                  <a:srgbClr val="000000"/>
                </a:solidFill>
                <a:effectLst/>
              </a:rPr>
              <a:t>The traits scored using the grade level Narrative Writing Task rubric are:​ </a:t>
            </a:r>
          </a:p>
          <a:p>
            <a:pPr marL="800100" lvl="1" indent="-342900" fontAlgn="base">
              <a:buFont typeface="Wingdings" panose="05000000000000000000" pitchFamily="2" charset="2"/>
              <a:buChar char="§"/>
            </a:pPr>
            <a:r>
              <a:rPr lang="en-US" sz="2400" b="0" i="0" dirty="0">
                <a:solidFill>
                  <a:srgbClr val="000000"/>
                </a:solidFill>
                <a:effectLst/>
              </a:rPr>
              <a:t>Trait 1: Written Expression​ </a:t>
            </a:r>
          </a:p>
          <a:p>
            <a:pPr marL="800100" lvl="1" indent="-342900" fontAlgn="base">
              <a:buFont typeface="Wingdings" panose="05000000000000000000" pitchFamily="2" charset="2"/>
              <a:buChar char="§"/>
            </a:pPr>
            <a:r>
              <a:rPr lang="en-US" sz="2400" b="0" i="0" dirty="0">
                <a:solidFill>
                  <a:srgbClr val="000000"/>
                </a:solidFill>
                <a:effectLst/>
              </a:rPr>
              <a:t>Trait 2: Knowledge of Language and Conventions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a:t>
            </a:fld>
            <a:endParaRPr kern="0"/>
          </a:p>
        </p:txBody>
      </p:sp>
    </p:spTree>
    <p:extLst>
      <p:ext uri="{BB962C8B-B14F-4D97-AF65-F5344CB8AC3E}">
        <p14:creationId xmlns:p14="http://schemas.microsoft.com/office/powerpoint/2010/main" val="2572978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Short Form Blueprints</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marL="342900" indent="-342900">
              <a:buFont typeface="Wingdings" panose="05000000000000000000" pitchFamily="2" charset="2"/>
              <a:buChar char="§"/>
            </a:pPr>
            <a:r>
              <a:rPr lang="en-US" sz="2400" b="0" i="0" dirty="0">
                <a:solidFill>
                  <a:srgbClr val="000000"/>
                </a:solidFill>
                <a:effectLst/>
              </a:rPr>
              <a:t>Go to https://bie.mypearsonsupport.com/training-resources</a:t>
            </a:r>
          </a:p>
          <a:p>
            <a:pPr marL="342900" indent="-342900">
              <a:buFont typeface="Wingdings" panose="05000000000000000000" pitchFamily="2" charset="2"/>
              <a:buChar char="§"/>
            </a:pPr>
            <a:r>
              <a:rPr lang="en-US" sz="2400" b="0" i="0" dirty="0">
                <a:solidFill>
                  <a:srgbClr val="000000"/>
                </a:solidFill>
                <a:effectLst/>
              </a:rPr>
              <a:t>Additional Resources/ELA Test Design – High Level Blueprint</a:t>
            </a:r>
          </a:p>
          <a:p>
            <a:endPar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a:t>
            </a:fld>
            <a:endParaRPr kern="0"/>
          </a:p>
        </p:txBody>
      </p:sp>
      <p:pic>
        <p:nvPicPr>
          <p:cNvPr id="4" name="Picture 3">
            <a:extLst>
              <a:ext uri="{FF2B5EF4-FFF2-40B4-BE49-F238E27FC236}">
                <a16:creationId xmlns:a16="http://schemas.microsoft.com/office/drawing/2014/main" id="{6A04E508-A2C1-9CFA-FD22-2D45A1E328F6}"/>
              </a:ext>
            </a:extLst>
          </p:cNvPr>
          <p:cNvPicPr>
            <a:picLocks noChangeAspect="1"/>
          </p:cNvPicPr>
          <p:nvPr/>
        </p:nvPicPr>
        <p:blipFill>
          <a:blip r:embed="rId3"/>
          <a:stretch>
            <a:fillRect/>
          </a:stretch>
        </p:blipFill>
        <p:spPr>
          <a:xfrm>
            <a:off x="1736392" y="3177540"/>
            <a:ext cx="8719216" cy="310896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1228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Short Form Blueprints</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r>
              <a:rPr lang="en-US" sz="2400" b="0" i="0" dirty="0">
                <a:solidFill>
                  <a:srgbClr val="000000"/>
                </a:solidFill>
                <a:effectLst/>
              </a:rPr>
              <a:t>This will take you to the New Meridian Resource Center/ELA Test Design.</a:t>
            </a:r>
          </a:p>
          <a:p>
            <a:r>
              <a:rPr lang="en-US" sz="2400" dirty="0">
                <a:solidFill>
                  <a:srgbClr val="000000"/>
                </a:solidFill>
              </a:rPr>
              <a:t>Scroll down to find the Grades 3 through 11 ELA/Literacy Short Form Blueprint link.</a:t>
            </a:r>
            <a:endParaRPr lang="en-US" sz="2400" b="0" i="0" dirty="0">
              <a:solidFill>
                <a:srgbClr val="000000"/>
              </a:solidFill>
              <a:effectLst/>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a:t>
            </a:fld>
            <a:endParaRPr kern="0"/>
          </a:p>
        </p:txBody>
      </p:sp>
      <p:pic>
        <p:nvPicPr>
          <p:cNvPr id="3" name="Picture 2">
            <a:extLst>
              <a:ext uri="{FF2B5EF4-FFF2-40B4-BE49-F238E27FC236}">
                <a16:creationId xmlns:a16="http://schemas.microsoft.com/office/drawing/2014/main" id="{A7613EDC-9510-08A1-AF14-28BE2C1F51A7}"/>
              </a:ext>
            </a:extLst>
          </p:cNvPr>
          <p:cNvPicPr>
            <a:picLocks noChangeAspect="1"/>
          </p:cNvPicPr>
          <p:nvPr/>
        </p:nvPicPr>
        <p:blipFill>
          <a:blip r:embed="rId3"/>
          <a:stretch>
            <a:fillRect/>
          </a:stretch>
        </p:blipFill>
        <p:spPr>
          <a:xfrm>
            <a:off x="3632278" y="3429000"/>
            <a:ext cx="4927443" cy="2926937"/>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1745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Scoring Rubrics</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2" name="Content Placeholder 1">
            <a:extLst>
              <a:ext uri="{FF2B5EF4-FFF2-40B4-BE49-F238E27FC236}">
                <a16:creationId xmlns:a16="http://schemas.microsoft.com/office/drawing/2014/main" id="{A19F1284-22D2-8B01-2235-D9C84EB40D10}"/>
              </a:ext>
            </a:extLst>
          </p:cNvPr>
          <p:cNvSpPr>
            <a:spLocks noGrp="1"/>
          </p:cNvSpPr>
          <p:nvPr>
            <p:ph sz="quarter" idx="16"/>
          </p:nvPr>
        </p:nvSpPr>
        <p:spPr/>
        <p:txBody>
          <a:bodyPr>
            <a:normAutofit/>
          </a:bodyPr>
          <a:lstStyle/>
          <a:p>
            <a:pPr marL="342900" indent="-342900" algn="l" rtl="0" fontAlgn="base">
              <a:buFont typeface="Wingdings" panose="05000000000000000000" pitchFamily="2" charset="2"/>
              <a:buChar char="§"/>
            </a:pPr>
            <a:r>
              <a:rPr lang="en-US" sz="2400" b="0" i="0" dirty="0">
                <a:solidFill>
                  <a:srgbClr val="000000"/>
                </a:solidFill>
                <a:effectLst/>
              </a:rPr>
              <a:t>Go to </a:t>
            </a:r>
            <a:r>
              <a:rPr lang="en-US" sz="2400" b="0" i="0" dirty="0">
                <a:solidFill>
                  <a:schemeClr val="accent5"/>
                </a:solidFill>
                <a:effectLst/>
                <a:hlinkClick r:id="rId3">
                  <a:extLst>
                    <a:ext uri="{A12FA001-AC4F-418D-AE19-62706E023703}">
                      <ahyp:hlinkClr xmlns:ahyp="http://schemas.microsoft.com/office/drawing/2018/hyperlinkcolor" val="tx"/>
                    </a:ext>
                  </a:extLst>
                </a:hlinkClick>
              </a:rPr>
              <a:t>https://bie.mypearsonsupport.com/training-resources</a:t>
            </a:r>
            <a:endParaRPr lang="en-US" sz="2400" b="0" i="0" dirty="0">
              <a:solidFill>
                <a:schemeClr val="accent5"/>
              </a:solidFill>
              <a:effectLst/>
            </a:endParaRPr>
          </a:p>
          <a:p>
            <a:pPr marL="342900" indent="-342900" algn="l" rtl="0" fontAlgn="base">
              <a:buFont typeface="Wingdings" panose="05000000000000000000" pitchFamily="2" charset="2"/>
              <a:buChar char="§"/>
            </a:pPr>
            <a:r>
              <a:rPr lang="en-US" sz="2400" dirty="0">
                <a:solidFill>
                  <a:srgbClr val="000000"/>
                </a:solidFill>
              </a:rPr>
              <a:t>Additional Resources/ELA Test Design –High Level Blueprint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a:t>
            </a:fld>
            <a:endParaRPr kern="0"/>
          </a:p>
        </p:txBody>
      </p:sp>
      <p:pic>
        <p:nvPicPr>
          <p:cNvPr id="4" name="Picture 3">
            <a:extLst>
              <a:ext uri="{FF2B5EF4-FFF2-40B4-BE49-F238E27FC236}">
                <a16:creationId xmlns:a16="http://schemas.microsoft.com/office/drawing/2014/main" id="{6A04E508-A2C1-9CFA-FD22-2D45A1E328F6}"/>
              </a:ext>
            </a:extLst>
          </p:cNvPr>
          <p:cNvPicPr>
            <a:picLocks noChangeAspect="1"/>
          </p:cNvPicPr>
          <p:nvPr/>
        </p:nvPicPr>
        <p:blipFill>
          <a:blip r:embed="rId4"/>
          <a:stretch>
            <a:fillRect/>
          </a:stretch>
        </p:blipFill>
        <p:spPr>
          <a:xfrm>
            <a:off x="1736392" y="3247390"/>
            <a:ext cx="8719216" cy="310896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2899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Scoring Rubrics</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r>
              <a:rPr lang="en-US" sz="2400" b="0" i="0" dirty="0">
                <a:solidFill>
                  <a:srgbClr val="000000"/>
                </a:solidFill>
                <a:effectLst/>
              </a:rPr>
              <a:t>This will take you to the New Meridian Resource Center/ELA Test Design.</a:t>
            </a:r>
          </a:p>
          <a:p>
            <a:r>
              <a:rPr lang="en-US" sz="2400" dirty="0">
                <a:solidFill>
                  <a:srgbClr val="000000"/>
                </a:solidFill>
              </a:rPr>
              <a:t>Scroll down to find the Grades 3 through 11 ELA/Literacy Scoring Rubrics link.</a:t>
            </a:r>
            <a:endParaRPr lang="en-US" sz="2400" b="0" i="0" dirty="0">
              <a:solidFill>
                <a:srgbClr val="000000"/>
              </a:solidFill>
              <a:effectLst/>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a:t>
            </a:fld>
            <a:endParaRPr kern="0"/>
          </a:p>
        </p:txBody>
      </p:sp>
      <p:pic>
        <p:nvPicPr>
          <p:cNvPr id="5" name="Picture 4">
            <a:extLst>
              <a:ext uri="{FF2B5EF4-FFF2-40B4-BE49-F238E27FC236}">
                <a16:creationId xmlns:a16="http://schemas.microsoft.com/office/drawing/2014/main" id="{1BD21C01-CEFE-3C4C-DD68-7A7B2D1514D7}"/>
              </a:ext>
            </a:extLst>
          </p:cNvPr>
          <p:cNvPicPr>
            <a:picLocks noChangeAspect="1"/>
          </p:cNvPicPr>
          <p:nvPr/>
        </p:nvPicPr>
        <p:blipFill>
          <a:blip r:embed="rId3"/>
          <a:stretch>
            <a:fillRect/>
          </a:stretch>
        </p:blipFill>
        <p:spPr>
          <a:xfrm>
            <a:off x="1361078" y="3736926"/>
            <a:ext cx="9469844" cy="2549574"/>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867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Scoring Rubrics</a:t>
            </a:r>
            <a:br>
              <a:rPr lang="en-US" sz="4000" b="1" dirty="0">
                <a:latin typeface="Open Sans Light" panose="020B0306030504020204" pitchFamily="34" charset="0"/>
                <a:ea typeface="Open Sans Light" panose="020B0306030504020204" pitchFamily="34" charset="0"/>
                <a:cs typeface="Open Sans Light" panose="020B0306030504020204" pitchFamily="34" charset="0"/>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Traits Scored</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algn="l" rtl="0" fontAlgn="base"/>
            <a:r>
              <a:rPr lang="en-US" sz="2400" b="0" i="0" dirty="0">
                <a:solidFill>
                  <a:srgbClr val="000000"/>
                </a:solidFill>
                <a:effectLst/>
              </a:rPr>
              <a:t>Trait scoring is used to evaluate constructed responses where scores are based on multiple aspects of student performance.​ </a:t>
            </a:r>
          </a:p>
          <a:p>
            <a:pPr algn="l" rtl="0" fontAlgn="base"/>
            <a:r>
              <a:rPr lang="en-US" sz="2400" b="1" i="0" dirty="0">
                <a:solidFill>
                  <a:srgbClr val="000000"/>
                </a:solidFill>
                <a:effectLst/>
              </a:rPr>
              <a:t>Reading Comprehension &amp; Written Expression (LAT and RST tasks)​ </a:t>
            </a:r>
          </a:p>
          <a:p>
            <a:pPr algn="l" rtl="0" fontAlgn="base"/>
            <a:r>
              <a:rPr lang="en-US" sz="2400" b="0" i="0" dirty="0">
                <a:solidFill>
                  <a:srgbClr val="000000"/>
                </a:solidFill>
                <a:effectLst/>
              </a:rPr>
              <a:t>Scorers evaluate the following factors in a student response:​ </a:t>
            </a:r>
          </a:p>
          <a:p>
            <a:pPr marL="742950" lvl="1" indent="-285750" fontAlgn="base">
              <a:buFont typeface="Wingdings" panose="05000000000000000000" pitchFamily="2" charset="2"/>
              <a:buChar char="§"/>
            </a:pPr>
            <a:r>
              <a:rPr lang="en-US" sz="2200" b="0" i="0" dirty="0">
                <a:solidFill>
                  <a:srgbClr val="000000"/>
                </a:solidFill>
                <a:effectLst/>
              </a:rPr>
              <a:t>The range of accuracy in expressing reading comprehension​ </a:t>
            </a:r>
          </a:p>
          <a:p>
            <a:pPr marL="742950" lvl="1" indent="-285750" fontAlgn="base">
              <a:buFont typeface="Wingdings" panose="05000000000000000000" pitchFamily="2" charset="2"/>
              <a:buChar char="§"/>
            </a:pPr>
            <a:r>
              <a:rPr lang="en-US" sz="2200" b="0" i="0" dirty="0">
                <a:solidFill>
                  <a:srgbClr val="000000"/>
                </a:solidFill>
                <a:effectLst/>
              </a:rPr>
              <a:t>The quality of evidence cited from sources provided​ </a:t>
            </a:r>
          </a:p>
          <a:p>
            <a:pPr marL="742950" lvl="1" indent="-285750" fontAlgn="base">
              <a:buFont typeface="Wingdings" panose="05000000000000000000" pitchFamily="2" charset="2"/>
              <a:buChar char="§"/>
            </a:pPr>
            <a:r>
              <a:rPr lang="en-US" sz="2200" b="0" i="0" dirty="0">
                <a:solidFill>
                  <a:srgbClr val="000000"/>
                </a:solidFill>
                <a:effectLst/>
              </a:rPr>
              <a:t>Development of ideas, including when drawing evidence from one or more sources​ </a:t>
            </a:r>
          </a:p>
          <a:p>
            <a:pPr marL="742950" lvl="1" indent="-285750" fontAlgn="base">
              <a:buFont typeface="Wingdings" panose="05000000000000000000" pitchFamily="2" charset="2"/>
              <a:buChar char="§"/>
            </a:pPr>
            <a:r>
              <a:rPr lang="en-US" sz="2200" b="0" i="0" dirty="0">
                <a:solidFill>
                  <a:srgbClr val="000000"/>
                </a:solidFill>
                <a:effectLst/>
              </a:rPr>
              <a:t>Development of the topic that is appropriate to task, purpose, and audience​ </a:t>
            </a:r>
          </a:p>
          <a:p>
            <a:pPr marL="742950" lvl="1" indent="-285750" fontAlgn="base">
              <a:buFont typeface="Wingdings" panose="05000000000000000000" pitchFamily="2" charset="2"/>
              <a:buChar char="§"/>
            </a:pPr>
            <a:r>
              <a:rPr lang="en-US" sz="2200" b="0" i="0" dirty="0">
                <a:solidFill>
                  <a:srgbClr val="000000"/>
                </a:solidFill>
                <a:effectLst/>
              </a:rPr>
              <a:t>Organization of writing </a:t>
            </a:r>
          </a:p>
          <a:p>
            <a:endPar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a:t>
            </a:fld>
            <a:endParaRPr kern="0"/>
          </a:p>
        </p:txBody>
      </p:sp>
    </p:spTree>
    <p:extLst>
      <p:ext uri="{BB962C8B-B14F-4D97-AF65-F5344CB8AC3E}">
        <p14:creationId xmlns:p14="http://schemas.microsoft.com/office/powerpoint/2010/main" val="500422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Scoring Rubrics</a:t>
            </a:r>
            <a:br>
              <a:rPr lang="en-US" sz="4000" b="1" dirty="0">
                <a:latin typeface="Open Sans Light" panose="020B0306030504020204" pitchFamily="34" charset="0"/>
                <a:ea typeface="Open Sans Light" panose="020B0306030504020204" pitchFamily="34" charset="0"/>
                <a:cs typeface="Open Sans Light" panose="020B0306030504020204" pitchFamily="34" charset="0"/>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Traits Scored</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algn="l" rtl="0" fontAlgn="base"/>
            <a:r>
              <a:rPr lang="en-US" sz="2600" b="0" i="0" dirty="0">
                <a:solidFill>
                  <a:srgbClr val="000000"/>
                </a:solidFill>
                <a:effectLst/>
              </a:rPr>
              <a:t>Trait scoring is used to evaluate constructed responses where scores are based on multiple aspects of student performance.​ </a:t>
            </a:r>
          </a:p>
          <a:p>
            <a:pPr algn="l" rtl="0" fontAlgn="base"/>
            <a:r>
              <a:rPr lang="en-US" sz="2600" b="1" i="0" dirty="0">
                <a:solidFill>
                  <a:srgbClr val="000000"/>
                </a:solidFill>
                <a:effectLst/>
              </a:rPr>
              <a:t>Written Expression (NWT task)</a:t>
            </a:r>
            <a:r>
              <a:rPr lang="en-US" sz="2600" b="0" i="0" dirty="0">
                <a:solidFill>
                  <a:srgbClr val="000000"/>
                </a:solidFill>
                <a:effectLst/>
              </a:rPr>
              <a:t>​ </a:t>
            </a:r>
          </a:p>
          <a:p>
            <a:pPr algn="l" rtl="0" fontAlgn="base"/>
            <a:r>
              <a:rPr lang="en-US" sz="2600" b="0" i="0" dirty="0">
                <a:solidFill>
                  <a:srgbClr val="000000"/>
                </a:solidFill>
                <a:effectLst/>
              </a:rPr>
              <a:t>Scorers evaluate the following factors in a student response:​ </a:t>
            </a:r>
          </a:p>
          <a:p>
            <a:pPr marL="742950" lvl="1" indent="-285750" fontAlgn="base">
              <a:buFont typeface="Wingdings" panose="05000000000000000000" pitchFamily="2" charset="2"/>
              <a:buChar char="§"/>
            </a:pPr>
            <a:r>
              <a:rPr lang="en-US" sz="2400" b="0" i="0" dirty="0">
                <a:solidFill>
                  <a:srgbClr val="000000"/>
                </a:solidFill>
                <a:effectLst/>
              </a:rPr>
              <a:t>Development of ideas​ </a:t>
            </a:r>
          </a:p>
          <a:p>
            <a:pPr marL="742950" lvl="1" indent="-285750" fontAlgn="base">
              <a:buFont typeface="Wingdings" panose="05000000000000000000" pitchFamily="2" charset="2"/>
              <a:buChar char="§"/>
            </a:pPr>
            <a:r>
              <a:rPr lang="en-US" sz="2400" b="0" i="0" dirty="0">
                <a:solidFill>
                  <a:srgbClr val="000000"/>
                </a:solidFill>
                <a:effectLst/>
              </a:rPr>
              <a:t>Narrative elements consistent with the task​ </a:t>
            </a:r>
          </a:p>
          <a:p>
            <a:pPr marL="742950" lvl="1" indent="-285750" fontAlgn="base">
              <a:buFont typeface="Wingdings" panose="05000000000000000000" pitchFamily="2" charset="2"/>
              <a:buChar char="§"/>
            </a:pPr>
            <a:r>
              <a:rPr lang="en-US" sz="2400" b="0" i="0" dirty="0">
                <a:solidFill>
                  <a:srgbClr val="000000"/>
                </a:solidFill>
                <a:effectLst/>
              </a:rPr>
              <a:t>Organization of writing ​ </a:t>
            </a:r>
          </a:p>
          <a:p>
            <a:endPar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18</a:t>
            </a:fld>
            <a:endParaRPr kern="0"/>
          </a:p>
        </p:txBody>
      </p:sp>
    </p:spTree>
    <p:extLst>
      <p:ext uri="{BB962C8B-B14F-4D97-AF65-F5344CB8AC3E}">
        <p14:creationId xmlns:p14="http://schemas.microsoft.com/office/powerpoint/2010/main" val="157624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Scoring Rubrics</a:t>
            </a:r>
            <a:br>
              <a:rPr lang="en-US" sz="4000" b="1" dirty="0">
                <a:latin typeface="Open Sans Light" panose="020B0306030504020204" pitchFamily="34" charset="0"/>
                <a:ea typeface="Open Sans Light" panose="020B0306030504020204" pitchFamily="34" charset="0"/>
                <a:cs typeface="Open Sans Light" panose="020B0306030504020204" pitchFamily="34" charset="0"/>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Traits Scored</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algn="l" rtl="0" fontAlgn="base"/>
            <a:r>
              <a:rPr lang="en-US" sz="2400" b="0" i="0" dirty="0">
                <a:solidFill>
                  <a:srgbClr val="000000"/>
                </a:solidFill>
                <a:effectLst/>
              </a:rPr>
              <a:t>Trait scoring is used to evaluate constructed responses where scores are based on multiple aspects of student performance.​ </a:t>
            </a:r>
          </a:p>
          <a:p>
            <a:pPr algn="l" rtl="0" fontAlgn="base"/>
            <a:r>
              <a:rPr lang="en-US" sz="2400" b="1" i="0" dirty="0">
                <a:solidFill>
                  <a:srgbClr val="000000"/>
                </a:solidFill>
                <a:effectLst/>
              </a:rPr>
              <a:t>Knowledge of Language and Conventions (all task types)</a:t>
            </a:r>
            <a:r>
              <a:rPr lang="en-US" sz="2400" b="0" i="0" dirty="0">
                <a:solidFill>
                  <a:srgbClr val="000000"/>
                </a:solidFill>
                <a:effectLst/>
              </a:rPr>
              <a:t>​ </a:t>
            </a:r>
          </a:p>
          <a:p>
            <a:pPr algn="l" rtl="0" fontAlgn="base"/>
            <a:r>
              <a:rPr lang="en-US" sz="2400" b="0" i="0" dirty="0">
                <a:solidFill>
                  <a:srgbClr val="000000"/>
                </a:solidFill>
                <a:effectLst/>
              </a:rPr>
              <a:t>Scorers evaluate the following factors in a student response:​ </a:t>
            </a:r>
          </a:p>
          <a:p>
            <a:pPr marL="742950" lvl="1" indent="-285750" fontAlgn="base">
              <a:buFont typeface="Wingdings" panose="05000000000000000000" pitchFamily="2" charset="2"/>
              <a:buChar char="§"/>
            </a:pPr>
            <a:r>
              <a:rPr lang="en-US" sz="2200" b="0" i="0" dirty="0">
                <a:solidFill>
                  <a:srgbClr val="000000"/>
                </a:solidFill>
                <a:effectLst/>
              </a:rPr>
              <a:t>Command of grammar​ </a:t>
            </a:r>
          </a:p>
          <a:p>
            <a:pPr marL="742950" lvl="1" indent="-285750" fontAlgn="base">
              <a:buFont typeface="Wingdings" panose="05000000000000000000" pitchFamily="2" charset="2"/>
              <a:buChar char="§"/>
            </a:pPr>
            <a:r>
              <a:rPr lang="en-US" sz="2200" b="0" i="0" dirty="0">
                <a:solidFill>
                  <a:srgbClr val="000000"/>
                </a:solidFill>
                <a:effectLst/>
              </a:rPr>
              <a:t>Language usage​ </a:t>
            </a:r>
          </a:p>
          <a:p>
            <a:pPr marL="742950" lvl="1" indent="-285750" fontAlgn="base">
              <a:buFont typeface="Wingdings" panose="05000000000000000000" pitchFamily="2" charset="2"/>
              <a:buChar char="§"/>
            </a:pPr>
            <a:r>
              <a:rPr lang="en-US" sz="2200" b="0" i="0" dirty="0">
                <a:solidFill>
                  <a:srgbClr val="000000"/>
                </a:solidFill>
                <a:effectLst/>
              </a:rPr>
              <a:t>Mechanics</a:t>
            </a:r>
          </a:p>
          <a:p>
            <a:pPr marL="1257300" lvl="2" indent="-342900" fontAlgn="base">
              <a:buFont typeface="Wingdings" panose="05000000000000000000" pitchFamily="2" charset="2"/>
              <a:buChar char="§"/>
            </a:pPr>
            <a:r>
              <a:rPr lang="en-US" sz="2000" dirty="0">
                <a:solidFill>
                  <a:srgbClr val="000000"/>
                </a:solidFill>
              </a:rPr>
              <a:t>Capitalization</a:t>
            </a:r>
          </a:p>
          <a:p>
            <a:pPr marL="1257300" lvl="2" indent="-342900" fontAlgn="base">
              <a:buFont typeface="Wingdings" panose="05000000000000000000" pitchFamily="2" charset="2"/>
              <a:buChar char="§"/>
            </a:pPr>
            <a:r>
              <a:rPr lang="en-US" sz="2000" b="0" i="0" dirty="0">
                <a:solidFill>
                  <a:srgbClr val="000000"/>
                </a:solidFill>
                <a:effectLst/>
              </a:rPr>
              <a:t>Punctuation</a:t>
            </a:r>
          </a:p>
          <a:p>
            <a:pPr marL="1257300" lvl="2" indent="-342900" fontAlgn="base">
              <a:buFont typeface="Wingdings" panose="05000000000000000000" pitchFamily="2" charset="2"/>
              <a:buChar char="§"/>
            </a:pPr>
            <a:r>
              <a:rPr lang="en-US" sz="2000" dirty="0">
                <a:solidFill>
                  <a:srgbClr val="000000"/>
                </a:solidFill>
              </a:rPr>
              <a:t>Spelling</a:t>
            </a:r>
          </a:p>
          <a:p>
            <a:pPr marL="1257300" lvl="2" indent="-342900" fontAlgn="base">
              <a:buFont typeface="Wingdings" panose="05000000000000000000" pitchFamily="2" charset="2"/>
              <a:buChar char="§"/>
            </a:pPr>
            <a:r>
              <a:rPr lang="en-US" sz="2000" b="0" i="0" dirty="0">
                <a:solidFill>
                  <a:srgbClr val="000000"/>
                </a:solidFill>
                <a:effectLst/>
              </a:rPr>
              <a:t>Sentence Structure</a:t>
            </a:r>
            <a:r>
              <a:rPr lang="en-US" sz="2400" b="0" i="0" dirty="0">
                <a:solidFill>
                  <a:srgbClr val="000000"/>
                </a:solidFill>
                <a:effectLst/>
              </a:rPr>
              <a:t>​ </a:t>
            </a:r>
          </a:p>
          <a:p>
            <a:endPar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19</a:t>
            </a:fld>
            <a:endParaRPr kern="0"/>
          </a:p>
        </p:txBody>
      </p:sp>
    </p:spTree>
    <p:extLst>
      <p:ext uri="{BB962C8B-B14F-4D97-AF65-F5344CB8AC3E}">
        <p14:creationId xmlns:p14="http://schemas.microsoft.com/office/powerpoint/2010/main" val="2685198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latin typeface="Open Sans Light" panose="020B0306030504020204" pitchFamily="34" charset="0"/>
                <a:ea typeface="Open Sans Light" panose="020B0306030504020204" pitchFamily="34" charset="0"/>
                <a:cs typeface="Open Sans Light" panose="020B0306030504020204" pitchFamily="34" charset="0"/>
              </a:rPr>
              <a:t>Welcome &amp; Purpose</a:t>
            </a:r>
            <a:endParaRPr sz="40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id="{E728E605-7C98-48F9-B5A5-9F5B291A960A}"/>
              </a:ext>
            </a:extLst>
          </p:cNvPr>
          <p:cNvSpPr>
            <a:spLocks noGrp="1"/>
          </p:cNvSpPr>
          <p:nvPr>
            <p:ph sz="quarter" idx="16"/>
          </p:nvPr>
        </p:nvSpPr>
        <p:spPr>
          <a:prstGeom prst="rect">
            <a:avLst/>
          </a:prstGeom>
        </p:spPr>
        <p:txBody>
          <a:bodyPr/>
          <a:lstStyle/>
          <a:p>
            <a:pPr>
              <a:buClr>
                <a:schemeClr val="bg2"/>
              </a:buClr>
              <a:buSzPct val="100000"/>
            </a:pPr>
            <a:r>
              <a:rPr lang="en-US" sz="2400" dirty="0"/>
              <a:t>Welcome from the Chief Academic Office and the ELA Assessment Team.</a:t>
            </a:r>
          </a:p>
          <a:p>
            <a:pPr>
              <a:buClr>
                <a:schemeClr val="bg2"/>
              </a:buClr>
              <a:buSzPct val="100000"/>
            </a:pPr>
            <a:r>
              <a:rPr lang="en-US" sz="2400" b="1" dirty="0"/>
              <a:t>Aurelia Shorty, Dr. Carmelia Becenti, &amp; Dr. BJ Howerton</a:t>
            </a:r>
            <a:endParaRPr lang="en-US" sz="2400" dirty="0"/>
          </a:p>
          <a:p>
            <a:pPr>
              <a:buClr>
                <a:schemeClr val="bg2"/>
              </a:buClr>
              <a:buSzPct val="100000"/>
            </a:pPr>
            <a:r>
              <a:rPr lang="en-US" sz="2400" dirty="0"/>
              <a:t>The purpose of this training is to:</a:t>
            </a:r>
          </a:p>
          <a:p>
            <a:pPr marL="342900" indent="-342900">
              <a:buClr>
                <a:schemeClr val="accent5"/>
              </a:buClr>
              <a:buSzPct val="100000"/>
              <a:buFont typeface="Wingdings" panose="05000000000000000000" pitchFamily="2" charset="2"/>
              <a:buChar char="ü"/>
            </a:pPr>
            <a:r>
              <a:rPr lang="en-US" sz="2200" dirty="0"/>
              <a:t>Provide information and raise awareness about the Prose Constructed Response (Writing) items on the BIE ELA Summative and ELA Interim 2 tests </a:t>
            </a:r>
          </a:p>
          <a:p>
            <a:pPr lvl="1">
              <a:buClr>
                <a:schemeClr val="bg2"/>
              </a:buClr>
              <a:buSzPct val="100000"/>
              <a:buFont typeface="Arial" panose="020B0604020202020204" pitchFamily="34" charset="0"/>
              <a:buChar char="•"/>
            </a:pPr>
            <a:endParaRPr lang="en-US" dirty="0">
              <a:solidFill>
                <a:schemeClr val="tx2"/>
              </a:solidFill>
            </a:endParaRPr>
          </a:p>
          <a:p>
            <a:endParaRPr lang="en-US" dirty="0"/>
          </a:p>
        </p:txBody>
      </p:sp>
      <p:sp>
        <p:nvSpPr>
          <p:cNvPr id="1176" name="Google Shape;1176;p179"/>
          <p:cNvSpPr txBox="1">
            <a:spLocks noGrp="1"/>
          </p:cNvSpPr>
          <p:nvPr>
            <p:ph type="sldNum" sz="quarter" idx="15"/>
          </p:nvPr>
        </p:nvSpPr>
        <p:spPr>
          <a:xfrm>
            <a:off x="9209088" y="6492875"/>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a:t>
            </a:fld>
            <a:endParaRPr kern="0"/>
          </a:p>
        </p:txBody>
      </p:sp>
    </p:spTree>
    <p:extLst>
      <p:ext uri="{BB962C8B-B14F-4D97-AF65-F5344CB8AC3E}">
        <p14:creationId xmlns:p14="http://schemas.microsoft.com/office/powerpoint/2010/main" val="1774285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PCRs</a:t>
            </a:r>
            <a:br>
              <a:rPr lang="en-US" sz="4000" b="1" dirty="0">
                <a:latin typeface="Open Sans Light" panose="020B0306030504020204" pitchFamily="34" charset="0"/>
                <a:ea typeface="Open Sans Light" panose="020B0306030504020204" pitchFamily="34" charset="0"/>
                <a:cs typeface="Open Sans Light" panose="020B0306030504020204" pitchFamily="34" charset="0"/>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Total Scores and Weighting</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algn="l" rtl="0" fontAlgn="base"/>
            <a:r>
              <a:rPr lang="en-US" sz="2200" b="0" i="0" dirty="0">
                <a:solidFill>
                  <a:srgbClr val="000000"/>
                </a:solidFill>
                <a:effectLst/>
              </a:rPr>
              <a:t>The Written Expression component on a PCR item is weighted by a factor of three for the purpose of computing the student’s overall raw score for the written component of the test. ​ </a:t>
            </a:r>
          </a:p>
          <a:p>
            <a:pPr marL="742950" lvl="1" indent="-285750" fontAlgn="base">
              <a:buFont typeface="Wingdings" panose="05000000000000000000" pitchFamily="2" charset="2"/>
              <a:buChar char="§"/>
            </a:pPr>
            <a:r>
              <a:rPr lang="en-US" sz="2000" b="0" i="0" dirty="0">
                <a:solidFill>
                  <a:srgbClr val="000000"/>
                </a:solidFill>
                <a:effectLst/>
              </a:rPr>
              <a:t>Written Expression is weighted to strike an appropriate balance of raw score points between the Reading and Writing claims on the ELA tests. ​ </a:t>
            </a:r>
          </a:p>
          <a:p>
            <a:pPr marL="742950" lvl="1" indent="-285750" fontAlgn="base">
              <a:buFont typeface="Wingdings" panose="05000000000000000000" pitchFamily="2" charset="2"/>
              <a:buChar char="§"/>
            </a:pPr>
            <a:r>
              <a:rPr lang="en-US" sz="2000" b="0" i="0" dirty="0">
                <a:solidFill>
                  <a:srgbClr val="000000"/>
                </a:solidFill>
                <a:effectLst/>
              </a:rPr>
              <a:t>The amount of time and effort it takes the typical student to respond to a PCR item is significantly more than the time and effort it takes to answer an Evidence-Based Selected Response (EBSR) or a Technology Enhanced Constructed Response item ​(TECR) </a:t>
            </a:r>
          </a:p>
          <a:p>
            <a:pPr marL="742950" lvl="1" indent="-285750" fontAlgn="base">
              <a:buFont typeface="Wingdings" panose="05000000000000000000" pitchFamily="2" charset="2"/>
              <a:buChar char="§"/>
            </a:pPr>
            <a:r>
              <a:rPr lang="en-US" sz="2000" b="0" i="0" dirty="0">
                <a:solidFill>
                  <a:srgbClr val="000000"/>
                </a:solidFill>
                <a:effectLst/>
              </a:rPr>
              <a:t>Weighting the Written Expression component by a factor of 3 is the method our program has established to make the Reading and Writing claims worth an approximate equivalent number of raw score points, and to reflect (roughly) the equivalent amount of time and effort we expect students to deploy in the course of demonstrating their proficiency in reading and writing.​ </a:t>
            </a:r>
          </a:p>
          <a:p>
            <a:endPar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20</a:t>
            </a:fld>
            <a:endParaRPr kern="0"/>
          </a:p>
        </p:txBody>
      </p:sp>
    </p:spTree>
    <p:extLst>
      <p:ext uri="{BB962C8B-B14F-4D97-AF65-F5344CB8AC3E}">
        <p14:creationId xmlns:p14="http://schemas.microsoft.com/office/powerpoint/2010/main" val="984660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PCRs</a:t>
            </a:r>
            <a:br>
              <a:rPr lang="en-US" sz="4000" b="1" dirty="0">
                <a:latin typeface="Open Sans Light" panose="020B0306030504020204" pitchFamily="34" charset="0"/>
                <a:ea typeface="Open Sans Light" panose="020B0306030504020204" pitchFamily="34" charset="0"/>
                <a:cs typeface="Open Sans Light" panose="020B0306030504020204" pitchFamily="34" charset="0"/>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Total Scores and Weighting</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r>
              <a:rPr lang="en-US" sz="2600" b="0" i="0" dirty="0">
                <a:solidFill>
                  <a:srgbClr val="000000"/>
                </a:solidFill>
                <a:effectLst/>
              </a:rPr>
              <a:t>The Reading Comprehension and the Knowledge of Language and Conventions scores are not weighted but rather are carried directly over to the student’s overall raw score for the written component.​ </a:t>
            </a:r>
          </a:p>
          <a:p>
            <a:endParaRPr lang="en-US" sz="2600" dirty="0">
              <a:solidFill>
                <a:srgbClr val="000000"/>
              </a:solidFill>
            </a:endParaRPr>
          </a:p>
          <a:p>
            <a:r>
              <a:rPr lang="en-US" sz="2600" dirty="0">
                <a:solidFill>
                  <a:srgbClr val="000000"/>
                </a:solidFill>
              </a:rPr>
              <a:t>The m</a:t>
            </a:r>
            <a:r>
              <a:rPr lang="en-US" sz="2600" b="0" i="0" dirty="0">
                <a:solidFill>
                  <a:srgbClr val="000000"/>
                </a:solidFill>
                <a:effectLst/>
              </a:rPr>
              <a:t>aximum Points for the writing prompt are 12, 15, or 19, depending on the task type and grade level.</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21</a:t>
            </a:fld>
            <a:endParaRPr kern="0"/>
          </a:p>
        </p:txBody>
      </p:sp>
    </p:spTree>
    <p:extLst>
      <p:ext uri="{BB962C8B-B14F-4D97-AF65-F5344CB8AC3E}">
        <p14:creationId xmlns:p14="http://schemas.microsoft.com/office/powerpoint/2010/main" val="52556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PCRs</a:t>
            </a:r>
            <a:br>
              <a:rPr lang="en-US" sz="4000" b="1" dirty="0">
                <a:latin typeface="Open Sans Light" panose="020B0306030504020204" pitchFamily="34" charset="0"/>
                <a:ea typeface="Open Sans Light" panose="020B0306030504020204" pitchFamily="34" charset="0"/>
                <a:cs typeface="Open Sans Light" panose="020B0306030504020204" pitchFamily="34" charset="0"/>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Total Scores and Weighting</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algn="l" rtl="0" fontAlgn="base"/>
            <a:r>
              <a:rPr lang="en-US" sz="2200" b="1" i="0" dirty="0">
                <a:solidFill>
                  <a:srgbClr val="000000"/>
                </a:solidFill>
                <a:effectLst/>
              </a:rPr>
              <a:t>Example of trait scoring with weighting to arrive at final PCR item score:​</a:t>
            </a:r>
            <a:r>
              <a:rPr lang="en-US" sz="2200" b="0" i="0" dirty="0">
                <a:solidFill>
                  <a:srgbClr val="000000"/>
                </a:solidFill>
                <a:effectLst/>
              </a:rPr>
              <a:t> </a:t>
            </a:r>
          </a:p>
          <a:p>
            <a:pPr algn="l" rtl="0" fontAlgn="base"/>
            <a:r>
              <a:rPr lang="en-US" sz="2000" b="0" i="0" dirty="0">
                <a:solidFill>
                  <a:srgbClr val="000000"/>
                </a:solidFill>
                <a:effectLst/>
              </a:rPr>
              <a:t>Grade 4 Student Score for written response on a Literary Analysis Task​ </a:t>
            </a:r>
          </a:p>
          <a:p>
            <a:pPr algn="l" rtl="0" fontAlgn="base"/>
            <a:r>
              <a:rPr lang="en-US" sz="2000" b="0" i="0" dirty="0">
                <a:solidFill>
                  <a:srgbClr val="000000"/>
                </a:solidFill>
                <a:effectLst/>
              </a:rPr>
              <a:t>Trait 1: Reading Comprehension and Written Expression​ </a:t>
            </a:r>
          </a:p>
          <a:p>
            <a:pPr algn="l" rtl="0" fontAlgn="base"/>
            <a:r>
              <a:rPr lang="en-US" sz="2000" b="0" i="0" dirty="0">
                <a:solidFill>
                  <a:srgbClr val="000000"/>
                </a:solidFill>
                <a:effectLst/>
              </a:rPr>
              <a:t>Score achieved is </a:t>
            </a:r>
            <a:r>
              <a:rPr lang="en-US" sz="2000" b="1" i="0" dirty="0">
                <a:solidFill>
                  <a:srgbClr val="000000"/>
                </a:solidFill>
                <a:effectLst/>
              </a:rPr>
              <a:t>3</a:t>
            </a:r>
            <a:r>
              <a:rPr lang="en-US" sz="2000" b="0" i="0" dirty="0">
                <a:solidFill>
                  <a:srgbClr val="000000"/>
                </a:solidFill>
                <a:effectLst/>
              </a:rPr>
              <a:t> out of 4 points, the </a:t>
            </a:r>
            <a:r>
              <a:rPr lang="en-US" sz="2000" b="1" i="0" dirty="0">
                <a:solidFill>
                  <a:srgbClr val="000000"/>
                </a:solidFill>
                <a:effectLst/>
              </a:rPr>
              <a:t>3</a:t>
            </a:r>
            <a:r>
              <a:rPr lang="en-US" sz="2000" b="0" i="0" dirty="0">
                <a:solidFill>
                  <a:srgbClr val="000000"/>
                </a:solidFill>
                <a:effectLst/>
              </a:rPr>
              <a:t> points are applied to the trait as follows:​ </a:t>
            </a:r>
          </a:p>
          <a:p>
            <a:pPr algn="l" rtl="0" fontAlgn="base"/>
            <a:r>
              <a:rPr lang="en-US" sz="2000" b="0" i="0" dirty="0">
                <a:solidFill>
                  <a:srgbClr val="000000"/>
                </a:solidFill>
                <a:effectLst/>
              </a:rPr>
              <a:t>Reading Comprehension: </a:t>
            </a:r>
            <a:r>
              <a:rPr lang="en-US" sz="2000" b="1" i="0" dirty="0">
                <a:solidFill>
                  <a:srgbClr val="000000"/>
                </a:solidFill>
                <a:effectLst/>
              </a:rPr>
              <a:t>3</a:t>
            </a:r>
            <a:r>
              <a:rPr lang="en-US" sz="2000" b="0" i="0" dirty="0">
                <a:solidFill>
                  <a:srgbClr val="000000"/>
                </a:solidFill>
                <a:effectLst/>
              </a:rPr>
              <a:t>​ </a:t>
            </a:r>
          </a:p>
          <a:p>
            <a:pPr algn="l" rtl="0" fontAlgn="base"/>
            <a:r>
              <a:rPr lang="en-US" sz="2000" b="0" i="0" dirty="0">
                <a:solidFill>
                  <a:srgbClr val="000000"/>
                </a:solidFill>
                <a:effectLst/>
              </a:rPr>
              <a:t>Written Expression:  </a:t>
            </a:r>
            <a:r>
              <a:rPr lang="en-US" sz="2000" b="1" i="0" dirty="0">
                <a:solidFill>
                  <a:srgbClr val="000000"/>
                </a:solidFill>
                <a:effectLst/>
              </a:rPr>
              <a:t>3</a:t>
            </a:r>
            <a:r>
              <a:rPr lang="en-US" sz="2000" b="0" i="0" dirty="0">
                <a:solidFill>
                  <a:srgbClr val="000000"/>
                </a:solidFill>
                <a:effectLst/>
              </a:rPr>
              <a:t> points x </a:t>
            </a:r>
            <a:r>
              <a:rPr lang="en-US" sz="2000" b="1" i="0" dirty="0">
                <a:solidFill>
                  <a:srgbClr val="000000"/>
                </a:solidFill>
                <a:effectLst/>
              </a:rPr>
              <a:t>3</a:t>
            </a:r>
            <a:r>
              <a:rPr lang="en-US" sz="2000" b="0" i="0" dirty="0">
                <a:solidFill>
                  <a:srgbClr val="000000"/>
                </a:solidFill>
                <a:effectLst/>
              </a:rPr>
              <a:t> =  </a:t>
            </a:r>
            <a:r>
              <a:rPr lang="en-US" sz="2000" b="1" i="0" dirty="0">
                <a:solidFill>
                  <a:srgbClr val="000000"/>
                </a:solidFill>
                <a:effectLst/>
              </a:rPr>
              <a:t>9</a:t>
            </a:r>
            <a:r>
              <a:rPr lang="en-US" sz="2000" b="0" i="0" dirty="0">
                <a:solidFill>
                  <a:srgbClr val="000000"/>
                </a:solidFill>
                <a:effectLst/>
              </a:rPr>
              <a:t>​ </a:t>
            </a:r>
          </a:p>
          <a:p>
            <a:pPr algn="l" rtl="0" fontAlgn="base"/>
            <a:r>
              <a:rPr lang="en-US" sz="2000" b="0" i="0" dirty="0">
                <a:solidFill>
                  <a:srgbClr val="000000"/>
                </a:solidFill>
                <a:effectLst/>
              </a:rPr>
              <a:t>Trait 2: Knowledge of Language and Conventions​ </a:t>
            </a:r>
          </a:p>
          <a:p>
            <a:pPr algn="l" rtl="0" fontAlgn="base"/>
            <a:r>
              <a:rPr lang="en-US" sz="2000" b="0" i="0" dirty="0">
                <a:solidFill>
                  <a:srgbClr val="000000"/>
                </a:solidFill>
                <a:effectLst/>
              </a:rPr>
              <a:t>Score achieved is </a:t>
            </a:r>
            <a:r>
              <a:rPr lang="en-US" sz="2000" i="0" dirty="0">
                <a:solidFill>
                  <a:srgbClr val="000000"/>
                </a:solidFill>
                <a:effectLst/>
              </a:rPr>
              <a:t>2</a:t>
            </a:r>
            <a:r>
              <a:rPr lang="en-US" sz="2000" b="0" i="0" dirty="0">
                <a:solidFill>
                  <a:srgbClr val="000000"/>
                </a:solidFill>
                <a:effectLst/>
              </a:rPr>
              <a:t> out of 3 points: </a:t>
            </a:r>
            <a:r>
              <a:rPr lang="en-US" sz="2000" b="1" i="0" dirty="0">
                <a:solidFill>
                  <a:srgbClr val="000000"/>
                </a:solidFill>
                <a:effectLst/>
              </a:rPr>
              <a:t>2</a:t>
            </a:r>
            <a:r>
              <a:rPr lang="en-US" sz="2000" b="0" i="0" dirty="0">
                <a:solidFill>
                  <a:srgbClr val="000000"/>
                </a:solidFill>
                <a:effectLst/>
              </a:rPr>
              <a:t>​ </a:t>
            </a:r>
          </a:p>
          <a:p>
            <a:pPr algn="l" rtl="0" fontAlgn="base"/>
            <a:r>
              <a:rPr lang="en-US" sz="2000" b="0" i="0" dirty="0">
                <a:solidFill>
                  <a:srgbClr val="000000"/>
                </a:solidFill>
                <a:effectLst/>
              </a:rPr>
              <a:t> </a:t>
            </a:r>
          </a:p>
          <a:p>
            <a:pPr algn="l" rtl="0" fontAlgn="base"/>
            <a:r>
              <a:rPr lang="en-US" sz="2200" b="1" i="0" dirty="0">
                <a:solidFill>
                  <a:srgbClr val="000000"/>
                </a:solidFill>
                <a:effectLst/>
              </a:rPr>
              <a:t>Total Score for PCR 14 points out of 19 possible</a:t>
            </a:r>
            <a:r>
              <a:rPr lang="en-US" sz="2200" b="0" i="0" dirty="0">
                <a:solidFill>
                  <a:srgbClr val="000000"/>
                </a:solidFill>
                <a:effectLst/>
              </a:rPr>
              <a:t> </a:t>
            </a:r>
          </a:p>
          <a:p>
            <a:endPar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22</a:t>
            </a:fld>
            <a:endParaRPr kern="0"/>
          </a:p>
        </p:txBody>
      </p:sp>
    </p:spTree>
    <p:extLst>
      <p:ext uri="{BB962C8B-B14F-4D97-AF65-F5344CB8AC3E}">
        <p14:creationId xmlns:p14="http://schemas.microsoft.com/office/powerpoint/2010/main" val="1655413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ELA/Literacy  Released Items and Sample Student Responses</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marL="514350" indent="-514350">
              <a:buFont typeface="Wingdings" panose="05000000000000000000" pitchFamily="2" charset="2"/>
              <a:buChar char="§"/>
            </a:pPr>
            <a:r>
              <a:rPr lang="pl-PL" sz="2600" dirty="0"/>
              <a:t>Go to </a:t>
            </a:r>
            <a:r>
              <a:rPr lang="pl-PL" sz="2600" dirty="0">
                <a:solidFill>
                  <a:schemeClr val="accent5"/>
                </a:solidFill>
                <a:hlinkClick r:id="rId3">
                  <a:extLst>
                    <a:ext uri="{A12FA001-AC4F-418D-AE19-62706E023703}">
                      <ahyp:hlinkClr xmlns:ahyp="http://schemas.microsoft.com/office/drawing/2018/hyperlinkcolor" val="tx"/>
                    </a:ext>
                  </a:extLst>
                </a:hlinkClick>
              </a:rPr>
              <a:t>https://bie.mypearsonsupport.com/training-resources</a:t>
            </a:r>
            <a:r>
              <a:rPr lang="en-US" sz="2600" dirty="0">
                <a:solidFill>
                  <a:schemeClr val="accent5"/>
                </a:solidFill>
              </a:rPr>
              <a:t> </a:t>
            </a:r>
          </a:p>
          <a:p>
            <a:pPr marL="514350" indent="-514350">
              <a:buFont typeface="Wingdings" panose="05000000000000000000" pitchFamily="2" charset="2"/>
              <a:buChar char="§"/>
            </a:pPr>
            <a:r>
              <a:rPr lang="en-US" sz="2600" dirty="0"/>
              <a:t>Resources: ELA/Literacy  Released Items and Sample Student Responses</a:t>
            </a:r>
            <a:endParaRPr lang="en-US" sz="2600" i="0" dirty="0">
              <a:solidFill>
                <a:srgbClr val="000000"/>
              </a:solidFill>
              <a:effectLst/>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23</a:t>
            </a:fld>
            <a:endParaRPr kern="0"/>
          </a:p>
        </p:txBody>
      </p:sp>
      <p:pic>
        <p:nvPicPr>
          <p:cNvPr id="5" name="Content Placeholder 4">
            <a:extLst>
              <a:ext uri="{FF2B5EF4-FFF2-40B4-BE49-F238E27FC236}">
                <a16:creationId xmlns:a16="http://schemas.microsoft.com/office/drawing/2014/main" id="{5CBBF5E7-EA7B-2919-2E21-1C1CBDC09994}"/>
              </a:ext>
            </a:extLst>
          </p:cNvPr>
          <p:cNvPicPr>
            <a:picLocks noChangeAspect="1"/>
          </p:cNvPicPr>
          <p:nvPr/>
        </p:nvPicPr>
        <p:blipFill>
          <a:blip r:embed="rId4"/>
          <a:stretch>
            <a:fillRect/>
          </a:stretch>
        </p:blipFill>
        <p:spPr>
          <a:xfrm>
            <a:off x="2656124" y="3287449"/>
            <a:ext cx="6879751" cy="3251463"/>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7028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Resources: Released Items and Sample Student Responses</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algn="l" rtl="0" fontAlgn="base"/>
            <a:r>
              <a:rPr lang="en-US" sz="2000" b="1" i="0" dirty="0">
                <a:solidFill>
                  <a:srgbClr val="000000"/>
                </a:solidFill>
                <a:effectLst/>
              </a:rPr>
              <a:t>Steps to access sample responses:</a:t>
            </a:r>
            <a:r>
              <a:rPr lang="en-US" sz="2000" b="0" i="0" dirty="0">
                <a:solidFill>
                  <a:srgbClr val="000000"/>
                </a:solidFill>
                <a:effectLst/>
              </a:rPr>
              <a:t> </a:t>
            </a:r>
          </a:p>
          <a:p>
            <a:pPr algn="l" rtl="0" fontAlgn="base"/>
            <a:r>
              <a:rPr lang="en-US" sz="2000" b="0" i="0" dirty="0">
                <a:solidFill>
                  <a:srgbClr val="000000"/>
                </a:solidFill>
                <a:effectLst/>
              </a:rPr>
              <a:t>Select English Language Arts. </a:t>
            </a:r>
          </a:p>
          <a:p>
            <a:pPr algn="l" rtl="0" fontAlgn="base"/>
            <a:r>
              <a:rPr lang="en-US" sz="2000" b="0" i="0" dirty="0">
                <a:solidFill>
                  <a:srgbClr val="000000"/>
                </a:solidFill>
                <a:effectLst/>
              </a:rPr>
              <a:t>Then, select the grade </a:t>
            </a:r>
          </a:p>
          <a:p>
            <a:pPr algn="l" rtl="0" fontAlgn="base"/>
            <a:r>
              <a:rPr lang="en-US" sz="2000" b="0" i="0" dirty="0">
                <a:solidFill>
                  <a:srgbClr val="000000"/>
                </a:solidFill>
                <a:effectLst/>
              </a:rPr>
              <a:t>and “Sample Student Responses.” </a:t>
            </a:r>
            <a:endParaRPr lang="en-US" sz="2000" dirty="0">
              <a:solidFill>
                <a:srgbClr val="000000"/>
              </a:solidFill>
            </a:endParaRPr>
          </a:p>
          <a:p>
            <a:pPr algn="l" rtl="0" fontAlgn="base"/>
            <a:endParaRPr lang="en-US" sz="2800" b="0" i="0" dirty="0">
              <a:solidFill>
                <a:srgbClr val="000000"/>
              </a:solidFill>
              <a:effectLst/>
              <a:latin typeface="Segoe UI" panose="020B0502040204020203" pitchFamily="34" charset="0"/>
            </a:endParaRPr>
          </a:p>
          <a:p>
            <a:endPar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24</a:t>
            </a:fld>
            <a:endParaRPr kern="0"/>
          </a:p>
        </p:txBody>
      </p:sp>
      <p:pic>
        <p:nvPicPr>
          <p:cNvPr id="3" name="Picture 2">
            <a:extLst>
              <a:ext uri="{FF2B5EF4-FFF2-40B4-BE49-F238E27FC236}">
                <a16:creationId xmlns:a16="http://schemas.microsoft.com/office/drawing/2014/main" id="{94E3CD28-C147-1785-BEEC-C1DBA9CFACCC}"/>
              </a:ext>
            </a:extLst>
          </p:cNvPr>
          <p:cNvPicPr>
            <a:picLocks noChangeAspect="1"/>
          </p:cNvPicPr>
          <p:nvPr/>
        </p:nvPicPr>
        <p:blipFill>
          <a:blip r:embed="rId3"/>
          <a:stretch>
            <a:fillRect/>
          </a:stretch>
        </p:blipFill>
        <p:spPr>
          <a:xfrm>
            <a:off x="5817885" y="1893888"/>
            <a:ext cx="5585430" cy="4110037"/>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618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Writing Results on Summative ISR </a:t>
            </a:r>
            <a:br>
              <a:rPr lang="en-US" sz="3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2"/>
                </a:solidFill>
                <a:latin typeface="+mj-lt"/>
              </a:rPr>
            </a:br>
            <a:endParaRPr dirty="0">
              <a:solidFill>
                <a:schemeClr val="bg2"/>
              </a:solidFill>
              <a:latin typeface="+mj-lt"/>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25</a:t>
            </a:fld>
            <a:endParaRPr kern="0"/>
          </a:p>
        </p:txBody>
      </p:sp>
      <p:pic>
        <p:nvPicPr>
          <p:cNvPr id="2050" name="Picture 2">
            <a:extLst>
              <a:ext uri="{FF2B5EF4-FFF2-40B4-BE49-F238E27FC236}">
                <a16:creationId xmlns:a16="http://schemas.microsoft.com/office/drawing/2014/main" id="{313E2395-A8C6-FF2E-582C-7A3A525547A4}"/>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3421902" y="1881188"/>
            <a:ext cx="5348196" cy="4475162"/>
          </a:xfrm>
          <a:prstGeom prst="rect">
            <a:avLst/>
          </a:prstGeom>
          <a:noFill/>
          <a:ln>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3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
        <p:nvSpPr>
          <p:cNvPr id="5" name="Google Shape;1176;p179">
            <a:extLst>
              <a:ext uri="{FF2B5EF4-FFF2-40B4-BE49-F238E27FC236}">
                <a16:creationId xmlns:a16="http://schemas.microsoft.com/office/drawing/2014/main" id="{775B35AC-A8EB-4A2D-B772-61B37A41300B}"/>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26</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9502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latin typeface="Open Sans Light" panose="020B0306030504020204" pitchFamily="34" charset="0"/>
                <a:ea typeface="Open Sans Light" panose="020B0306030504020204" pitchFamily="34" charset="0"/>
                <a:cs typeface="Open Sans Light" panose="020B0306030504020204" pitchFamily="34" charset="0"/>
              </a:rPr>
              <a:t>Housekeeping </a:t>
            </a:r>
            <a:endParaRPr sz="40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a:solidFill>
            <a:schemeClr val="bg1"/>
          </a:solidFill>
          <a:ln w="6350" cmpd="dbl">
            <a:noFill/>
            <a:bevel/>
          </a:ln>
        </p:spPr>
        <p:txBody>
          <a:bodyPr/>
          <a:lstStyle/>
          <a:p>
            <a:pPr marL="457200" indent="-457200">
              <a:lnSpc>
                <a:spcPct val="100000"/>
              </a:lnSpc>
              <a:buClr>
                <a:schemeClr val="accent5"/>
              </a:buClr>
              <a:buSzPct val="125000"/>
              <a:buFont typeface="Wingdings" panose="05000000000000000000" pitchFamily="2" charset="2"/>
              <a:buChar char="ü"/>
            </a:pPr>
            <a:r>
              <a:rPr lang="en-US" sz="2600" dirty="0"/>
              <a:t>Training PowerPoint will be posted to </a:t>
            </a:r>
            <a:r>
              <a:rPr lang="en-US" sz="2600" dirty="0">
                <a:solidFill>
                  <a:schemeClr val="accent5"/>
                </a:solidFill>
                <a:hlinkClick r:id="rId3">
                  <a:extLst>
                    <a:ext uri="{A12FA001-AC4F-418D-AE19-62706E023703}">
                      <ahyp:hlinkClr xmlns:ahyp="http://schemas.microsoft.com/office/drawing/2018/hyperlinkcolor" val="tx"/>
                    </a:ext>
                  </a:extLst>
                </a:hlinkClick>
              </a:rPr>
              <a:t>https://bie.mypearsonsupport.com/</a:t>
            </a:r>
            <a:r>
              <a:rPr lang="en-US" sz="2600" dirty="0">
                <a:solidFill>
                  <a:schemeClr val="accent5"/>
                </a:solidFill>
              </a:rPr>
              <a:t> </a:t>
            </a:r>
          </a:p>
          <a:p>
            <a:pPr marL="457200" indent="-457200">
              <a:lnSpc>
                <a:spcPct val="100000"/>
              </a:lnSpc>
              <a:buClr>
                <a:schemeClr val="accent5"/>
              </a:buClr>
              <a:buSzPct val="125000"/>
              <a:buFont typeface="Wingdings" panose="05000000000000000000" pitchFamily="2" charset="2"/>
              <a:buChar char="ü"/>
            </a:pPr>
            <a:r>
              <a:rPr lang="en-US" sz="2600" dirty="0"/>
              <a:t>Training will be recorded.</a:t>
            </a:r>
          </a:p>
          <a:p>
            <a:pPr marL="457200" indent="-457200">
              <a:lnSpc>
                <a:spcPct val="100000"/>
              </a:lnSpc>
              <a:buClr>
                <a:schemeClr val="accent5"/>
              </a:buClr>
              <a:buSzPct val="125000"/>
              <a:buFont typeface="Wingdings" panose="05000000000000000000" pitchFamily="2" charset="2"/>
              <a:buChar char="ü"/>
            </a:pPr>
            <a:r>
              <a:rPr lang="en-US" sz="2600" dirty="0"/>
              <a:t>Please be sure to mute your microphone, if applicable.</a:t>
            </a:r>
          </a:p>
          <a:p>
            <a:pPr marL="457200" indent="-457200">
              <a:lnSpc>
                <a:spcPct val="100000"/>
              </a:lnSpc>
              <a:buClr>
                <a:schemeClr val="accent5"/>
              </a:buClr>
              <a:buSzPct val="125000"/>
              <a:buFont typeface="Wingdings" panose="05000000000000000000" pitchFamily="2" charset="2"/>
              <a:buChar char="ü"/>
            </a:pPr>
            <a:r>
              <a:rPr lang="en-US" sz="2600" dirty="0"/>
              <a:t>Questions may be posted in the Q&amp;A.</a:t>
            </a:r>
          </a:p>
          <a:p>
            <a:pPr marL="838179" lvl="1" indent="0">
              <a:buNone/>
            </a:pPr>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3</a:t>
            </a:fld>
            <a:endParaRPr ker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E61FB-6903-05A3-712A-613F0ACB1244}"/>
              </a:ext>
            </a:extLst>
          </p:cNvPr>
          <p:cNvSpPr>
            <a:spLocks noGrp="1"/>
          </p:cNvSpPr>
          <p:nvPr>
            <p:ph type="title"/>
          </p:nvPr>
        </p:nvSpPr>
        <p:spPr/>
        <p:txBody>
          <a:bodyPr>
            <a:normAutofit/>
          </a:bodyPr>
          <a:lstStyle/>
          <a:p>
            <a:r>
              <a:rPr lang="en-US" sz="4000" b="1" dirty="0">
                <a:latin typeface="Open Sans Light" panose="020B0306030504020204" pitchFamily="34" charset="0"/>
                <a:ea typeface="Open Sans Light" panose="020B0306030504020204" pitchFamily="34" charset="0"/>
                <a:cs typeface="Open Sans Light" panose="020B0306030504020204" pitchFamily="34" charset="0"/>
              </a:rPr>
              <a:t>Agenda</a:t>
            </a:r>
          </a:p>
        </p:txBody>
      </p:sp>
      <p:sp>
        <p:nvSpPr>
          <p:cNvPr id="3" name="Content Placeholder 2">
            <a:extLst>
              <a:ext uri="{FF2B5EF4-FFF2-40B4-BE49-F238E27FC236}">
                <a16:creationId xmlns:a16="http://schemas.microsoft.com/office/drawing/2014/main" id="{C5E63345-C415-3D90-9414-2F07183F9CFE}"/>
              </a:ext>
            </a:extLst>
          </p:cNvPr>
          <p:cNvSpPr>
            <a:spLocks noGrp="1"/>
          </p:cNvSpPr>
          <p:nvPr>
            <p:ph sz="quarter" idx="16"/>
          </p:nvPr>
        </p:nvSpPr>
        <p:spPr/>
        <p:txBody>
          <a:bodyPr>
            <a:normAutofit/>
          </a:bodyPr>
          <a:lstStyle/>
          <a:p>
            <a:pPr marL="285750" indent="-285750">
              <a:buFont typeface="Wingdings" panose="05000000000000000000" pitchFamily="2" charset="2"/>
              <a:buChar char="§"/>
            </a:pPr>
            <a:r>
              <a:rPr lang="en-US" sz="2600" dirty="0"/>
              <a:t>General Overview</a:t>
            </a:r>
          </a:p>
          <a:p>
            <a:pPr marL="742950" lvl="1" indent="-285750">
              <a:buFont typeface="Wingdings" panose="05000000000000000000" pitchFamily="2" charset="2"/>
              <a:buChar char="§"/>
            </a:pPr>
            <a:r>
              <a:rPr lang="en-US" sz="2400" dirty="0"/>
              <a:t>Glossary of Terms</a:t>
            </a:r>
          </a:p>
          <a:p>
            <a:pPr marL="285750" indent="-285750">
              <a:buFont typeface="Wingdings" panose="05000000000000000000" pitchFamily="2" charset="2"/>
              <a:buChar char="§"/>
            </a:pPr>
            <a:r>
              <a:rPr lang="en-US" sz="2600" dirty="0"/>
              <a:t>ELA/Literacy Task Types</a:t>
            </a:r>
          </a:p>
          <a:p>
            <a:pPr marL="285750" indent="-285750">
              <a:buFont typeface="Wingdings" panose="05000000000000000000" pitchFamily="2" charset="2"/>
              <a:buChar char="§"/>
            </a:pPr>
            <a:r>
              <a:rPr lang="en-US" sz="2600" dirty="0"/>
              <a:t>Resources</a:t>
            </a:r>
          </a:p>
          <a:p>
            <a:pPr marL="742950" lvl="1" indent="-285750">
              <a:buFont typeface="Wingdings" panose="05000000000000000000" pitchFamily="2" charset="2"/>
              <a:buChar char="§"/>
            </a:pPr>
            <a:r>
              <a:rPr lang="en-US" sz="2400" dirty="0"/>
              <a:t>ELA/Literacy Short Form Blueprints</a:t>
            </a:r>
          </a:p>
          <a:p>
            <a:pPr marL="742950" lvl="1" indent="-285750">
              <a:buFont typeface="Wingdings" panose="05000000000000000000" pitchFamily="2" charset="2"/>
              <a:buChar char="§"/>
            </a:pPr>
            <a:r>
              <a:rPr lang="en-US" sz="2400" dirty="0"/>
              <a:t>Scoring Rubrics/Traits</a:t>
            </a:r>
          </a:p>
          <a:p>
            <a:pPr marL="742950" lvl="1" indent="-285750">
              <a:buFont typeface="Wingdings" panose="05000000000000000000" pitchFamily="2" charset="2"/>
              <a:buChar char="§"/>
            </a:pPr>
            <a:r>
              <a:rPr lang="en-US" sz="2400" dirty="0"/>
              <a:t>Total score with weighting</a:t>
            </a:r>
          </a:p>
          <a:p>
            <a:pPr marL="742950" lvl="1" indent="-285750">
              <a:buFont typeface="Wingdings" panose="05000000000000000000" pitchFamily="2" charset="2"/>
              <a:buChar char="§"/>
            </a:pPr>
            <a:r>
              <a:rPr lang="en-US" sz="2400" dirty="0"/>
              <a:t>Released Items/Scored Sample Responses</a:t>
            </a:r>
          </a:p>
          <a:p>
            <a:pPr marL="285750" indent="-285750">
              <a:buFont typeface="Wingdings" panose="05000000000000000000" pitchFamily="2" charset="2"/>
              <a:buChar char="§"/>
            </a:pPr>
            <a:r>
              <a:rPr lang="en-US" sz="2600" dirty="0"/>
              <a:t>Writing Results on Individual Student Report (ISR)</a:t>
            </a:r>
          </a:p>
          <a:p>
            <a:pPr marL="285750" indent="-285750">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AFDFF36C-D883-E276-C8E7-0E279CEDE486}"/>
              </a:ext>
            </a:extLst>
          </p:cNvPr>
          <p:cNvSpPr>
            <a:spLocks noGrp="1"/>
          </p:cNvSpPr>
          <p:nvPr>
            <p:ph type="sldNum" sz="quarter" idx="15"/>
          </p:nvPr>
        </p:nvSpPr>
        <p:spPr/>
        <p:txBody>
          <a:bodyPr/>
          <a:lstStyle/>
          <a:p>
            <a:pPr>
              <a:defRPr/>
            </a:pPr>
            <a:fld id="{EEAC2BAD-9516-2B47-9900-7FC05ED2F002}" type="slidenum">
              <a:rPr lang="en-US" smtClean="0"/>
              <a:pPr>
                <a:defRPr/>
              </a:pPr>
              <a:t>4</a:t>
            </a:fld>
            <a:endParaRPr lang="en-US"/>
          </a:p>
        </p:txBody>
      </p:sp>
    </p:spTree>
    <p:extLst>
      <p:ext uri="{BB962C8B-B14F-4D97-AF65-F5344CB8AC3E}">
        <p14:creationId xmlns:p14="http://schemas.microsoft.com/office/powerpoint/2010/main" val="406916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General Overview</a:t>
            </a: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pPr marL="342900" indent="-342900">
              <a:buFont typeface="Wingdings" panose="05000000000000000000" pitchFamily="2" charset="2"/>
              <a:buChar char="§"/>
            </a:pPr>
            <a:r>
              <a:rPr lang="en-US" sz="2800" dirty="0"/>
              <a:t>BIE writing items are “Prose Constructed Response” (PCR) item types.</a:t>
            </a:r>
          </a:p>
          <a:p>
            <a:pPr marL="342900" indent="-342900">
              <a:buFont typeface="Wingdings" panose="05000000000000000000" pitchFamily="2" charset="2"/>
              <a:buChar char="§"/>
            </a:pPr>
            <a:r>
              <a:rPr lang="en-US" sz="2800" dirty="0"/>
              <a:t>One PCR item is on each ELA Interim 2 test.</a:t>
            </a:r>
          </a:p>
          <a:p>
            <a:pPr marL="342900" indent="-342900">
              <a:buFont typeface="Wingdings" panose="05000000000000000000" pitchFamily="2" charset="2"/>
              <a:buChar char="§"/>
            </a:pPr>
            <a:r>
              <a:rPr lang="en-US" sz="2800" dirty="0"/>
              <a:t>Two PCR items are on the ELA Summative test: one in Unit 1 and one in Unit 2.</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a:t>
            </a:fld>
            <a:endParaRPr kern="0"/>
          </a:p>
        </p:txBody>
      </p:sp>
    </p:spTree>
    <p:extLst>
      <p:ext uri="{BB962C8B-B14F-4D97-AF65-F5344CB8AC3E}">
        <p14:creationId xmlns:p14="http://schemas.microsoft.com/office/powerpoint/2010/main" val="3995595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General Overview</a:t>
            </a:r>
            <a:br>
              <a:rPr lang="en-US"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br>
            <a:endParaRPr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vert="horz" lIns="91440" tIns="45720" rIns="91440" bIns="45720" rtlCol="0" anchor="t">
            <a:normAutofit/>
          </a:bodyPr>
          <a:lstStyle/>
          <a:p>
            <a:pPr marL="457200" indent="-457200">
              <a:buFont typeface="Wingdings" panose="05000000000000000000" pitchFamily="2" charset="2"/>
              <a:buChar char="§"/>
            </a:pPr>
            <a:r>
              <a:rPr lang="en-US" sz="2600">
                <a:latin typeface="Open Sans Light"/>
                <a:ea typeface="Open Sans Light"/>
                <a:cs typeface="Open Sans Light"/>
              </a:rPr>
              <a:t>While word count or length of the response are not criteria on </a:t>
            </a:r>
            <a:r>
              <a:rPr lang="en-US" sz="2600" dirty="0">
                <a:latin typeface="Open Sans Light"/>
                <a:ea typeface="Open Sans Light"/>
                <a:cs typeface="Open Sans Light"/>
              </a:rPr>
              <a:t>the scoring rubric, a student who writes very little is likely to have a low score, as development of ideas, organization, and control of conventions cannot be assessed without a student demonstrating those skills through writing a sufficient amount. One or two sentences is not likely to be enough to receive above the lowest scale score. </a:t>
            </a:r>
          </a:p>
          <a:p>
            <a:pPr marL="457200" indent="-457200">
              <a:buFont typeface="Wingdings" panose="05000000000000000000" pitchFamily="2" charset="2"/>
              <a:buChar char="§"/>
            </a:pPr>
            <a:r>
              <a:rPr lang="en-US" sz="2600" dirty="0"/>
              <a:t>If a student does not respond to the PCR item(s), the total score for the ELA test is likely to be low because the PCR is a significant part of the total score for the ELA test.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6</a:t>
            </a:fld>
            <a:endParaRPr kern="0"/>
          </a:p>
        </p:txBody>
      </p:sp>
    </p:spTree>
    <p:extLst>
      <p:ext uri="{BB962C8B-B14F-4D97-AF65-F5344CB8AC3E}">
        <p14:creationId xmlns:p14="http://schemas.microsoft.com/office/powerpoint/2010/main" val="2984472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General Overview</a:t>
            </a: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r>
              <a:rPr lang="en-US" sz="2600"/>
              <a:t>Approximately 30% of ELA students did not respond at all or did not respond with an on-topic essay to the PCR items on the BIE Spring 2024 Summative test.</a:t>
            </a:r>
            <a:endParaRPr lang="en-US" sz="2600"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a:t>
            </a:fld>
            <a:endParaRPr kern="0"/>
          </a:p>
        </p:txBody>
      </p:sp>
    </p:spTree>
    <p:extLst>
      <p:ext uri="{BB962C8B-B14F-4D97-AF65-F5344CB8AC3E}">
        <p14:creationId xmlns:p14="http://schemas.microsoft.com/office/powerpoint/2010/main" val="2013610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Glossary of Terms</a:t>
            </a:r>
            <a:br>
              <a:rPr lang="en-US" dirty="0">
                <a:latin typeface="+mj-lt"/>
              </a:rPr>
            </a:br>
            <a:endParaRPr dirty="0">
              <a:latin typeface="+mj-lt"/>
            </a:endParaRPr>
          </a:p>
        </p:txBody>
      </p:sp>
      <p:graphicFrame>
        <p:nvGraphicFramePr>
          <p:cNvPr id="3" name="Content Placeholder 2">
            <a:extLst>
              <a:ext uri="{FF2B5EF4-FFF2-40B4-BE49-F238E27FC236}">
                <a16:creationId xmlns:a16="http://schemas.microsoft.com/office/drawing/2014/main" id="{6BC8C421-42CB-E7AF-FB20-B20F6CD54CD6}"/>
              </a:ext>
            </a:extLst>
          </p:cNvPr>
          <p:cNvGraphicFramePr>
            <a:graphicFrameLocks noGrp="1"/>
          </p:cNvGraphicFramePr>
          <p:nvPr>
            <p:ph sz="quarter" idx="16"/>
            <p:extLst>
              <p:ext uri="{D42A27DB-BD31-4B8C-83A1-F6EECF244321}">
                <p14:modId xmlns:p14="http://schemas.microsoft.com/office/powerpoint/2010/main" val="1765820137"/>
              </p:ext>
            </p:extLst>
          </p:nvPr>
        </p:nvGraphicFramePr>
        <p:xfrm>
          <a:off x="1089891" y="1852563"/>
          <a:ext cx="9965819" cy="4823385"/>
        </p:xfrm>
        <a:graphic>
          <a:graphicData uri="http://schemas.openxmlformats.org/drawingml/2006/table">
            <a:tbl>
              <a:tblPr/>
              <a:tblGrid>
                <a:gridCol w="2140808">
                  <a:extLst>
                    <a:ext uri="{9D8B030D-6E8A-4147-A177-3AD203B41FA5}">
                      <a16:colId xmlns:a16="http://schemas.microsoft.com/office/drawing/2014/main" val="1813442570"/>
                    </a:ext>
                  </a:extLst>
                </a:gridCol>
                <a:gridCol w="7825011">
                  <a:extLst>
                    <a:ext uri="{9D8B030D-6E8A-4147-A177-3AD203B41FA5}">
                      <a16:colId xmlns:a16="http://schemas.microsoft.com/office/drawing/2014/main" val="345529069"/>
                    </a:ext>
                  </a:extLst>
                </a:gridCol>
              </a:tblGrid>
              <a:tr h="724223">
                <a:tc>
                  <a:txBody>
                    <a:bodyPr/>
                    <a:lstStyle/>
                    <a:p>
                      <a:pPr algn="l" rtl="0" fontAlgn="base"/>
                      <a:r>
                        <a:rPr lang="en-US" sz="1200" b="1" i="0" dirty="0">
                          <a:effectLst/>
                          <a:latin typeface="Open Sans" panose="020B0606030504020204" pitchFamily="34" charset="0"/>
                          <a:ea typeface="Open Sans" panose="020B0606030504020204" pitchFamily="34" charset="0"/>
                          <a:cs typeface="Open Sans" panose="020B0606030504020204" pitchFamily="34" charset="0"/>
                        </a:rPr>
                        <a:t>Anchor Set </a:t>
                      </a: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Carefully selected student responses that exemplify the rubric at each score point. Scorers compare student responses to the anchor papers throughout training and scoring Anchor sets are provided as the sample student responses for released items: </a:t>
                      </a:r>
                      <a:r>
                        <a:rPr lang="en-US" sz="1200" b="0" i="0" u="sng" strike="noStrike" dirty="0">
                          <a:solidFill>
                            <a:schemeClr val="accent5"/>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https://resources.newmeridiancorp.org/released-items/</a:t>
                      </a:r>
                      <a:r>
                        <a:rPr lang="en-US" sz="1200" b="0" i="0" dirty="0">
                          <a:solidFill>
                            <a:schemeClr val="accent5"/>
                          </a:solidFill>
                          <a:effectLst/>
                          <a:latin typeface="Open Sans" panose="020B0606030504020204" pitchFamily="34" charset="0"/>
                          <a:ea typeface="Open Sans" panose="020B0606030504020204" pitchFamily="34" charset="0"/>
                          <a:cs typeface="Open Sans" panose="020B0606030504020204" pitchFamily="34" charset="0"/>
                        </a:rPr>
                        <a:t> </a:t>
                      </a: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372961"/>
                  </a:ext>
                </a:extLst>
              </a:tr>
              <a:tr h="443240">
                <a:tc>
                  <a:txBody>
                    <a:bodyPr/>
                    <a:lstStyle/>
                    <a:p>
                      <a:pPr algn="l" rtl="0" fontAlgn="base"/>
                      <a:r>
                        <a:rPr lang="en-US" sz="1200" b="1" i="0" dirty="0">
                          <a:effectLst/>
                          <a:latin typeface="Open Sans" panose="020B0606030504020204" pitchFamily="34" charset="0"/>
                          <a:ea typeface="Open Sans" panose="020B0606030504020204" pitchFamily="34" charset="0"/>
                          <a:cs typeface="Open Sans" panose="020B0606030504020204" pitchFamily="34" charset="0"/>
                        </a:rPr>
                        <a:t>Conventions </a:t>
                      </a: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Knowledge of Language and Conventions trait, second trait scored for PCR item types. Control of grammar, usage, and mechanics are evaluated under the Conventions trait. </a:t>
                      </a:r>
                      <a:endParaRPr lang="en-US" sz="1200" b="0" i="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5443938"/>
                  </a:ext>
                </a:extLst>
              </a:tr>
              <a:tr h="621407">
                <a:tc>
                  <a:txBody>
                    <a:bodyPr/>
                    <a:lstStyle/>
                    <a:p>
                      <a:pPr algn="l" rtl="0" fontAlgn="base"/>
                      <a:r>
                        <a:rPr lang="en-US" sz="1200" b="1"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PCR</a:t>
                      </a:r>
                      <a:r>
                        <a:rPr lang="en-US" sz="1200" b="1"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1"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1"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a:t>
                      </a:r>
                      <a:r>
                        <a:rPr lang="en-US" sz="1200" b="0"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Prose Constructed Response</a:t>
                      </a:r>
                      <a:r>
                        <a:rPr lang="en-US" sz="1200" b="0" i="0" dirty="0">
                          <a:effectLst/>
                          <a:latin typeface="Open Sans" panose="020B0606030504020204" pitchFamily="34" charset="0"/>
                          <a:ea typeface="Open Sans" panose="020B0606030504020204" pitchFamily="34" charset="0"/>
                          <a:cs typeface="Open Sans" panose="020B0606030504020204" pitchFamily="34" charset="0"/>
                        </a:rPr>
                        <a:t>, this is the writing item on the interim and summative test. </a:t>
                      </a:r>
                    </a:p>
                    <a:p>
                      <a:pPr algn="l" rtl="0" fontAlgn="base"/>
                      <a:r>
                        <a:rPr lang="en-US" sz="1200" b="1"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a:t>
                      </a:r>
                      <a:r>
                        <a:rPr lang="en-US" sz="1200" b="0"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0408440"/>
                  </a:ext>
                </a:extLst>
              </a:tr>
              <a:tr h="621407">
                <a:tc>
                  <a:txBody>
                    <a:bodyPr/>
                    <a:lstStyle/>
                    <a:p>
                      <a:pPr algn="l" rtl="0" fontAlgn="base"/>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RCWE​  or Reading Comprehension/Written Expression</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Reading Comprehension and Written Expression trait. RCWE is the first trait on the scoring rubric for RST and LAT​ types. Comprehension, development, use of text-based support, organization, and use of language are evaluated under the RCWE trait. </a:t>
                      </a:r>
                      <a:endParaRPr lang="en-US" sz="1200" b="0" i="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14519"/>
                  </a:ext>
                </a:extLst>
              </a:tr>
              <a:tr h="621407">
                <a:tc>
                  <a:txBody>
                    <a:bodyPr/>
                    <a:lstStyle/>
                    <a:p>
                      <a:pPr algn="l" rtl="0" fontAlgn="base"/>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RST​ </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Research Simulation Task ​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3109056"/>
                  </a:ext>
                </a:extLst>
              </a:tr>
              <a:tr h="621407">
                <a:tc>
                  <a:txBody>
                    <a:bodyPr/>
                    <a:lstStyle/>
                    <a:p>
                      <a:pPr algn="l" rtl="0" fontAlgn="base"/>
                      <a:r>
                        <a:rPr lang="en-US"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Rubric​ </a:t>
                      </a:r>
                      <a:endParaRPr lang="en-US" sz="1200" b="1" i="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Scale used to assign scores to responses​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7127352"/>
                  </a:ext>
                </a:extLst>
              </a:tr>
              <a:tr h="265074">
                <a:tc>
                  <a:txBody>
                    <a:bodyPr/>
                    <a:lstStyle/>
                    <a:p>
                      <a:pPr algn="l" rtl="0" fontAlgn="base"/>
                      <a:r>
                        <a:rPr lang="en-US"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Trait​ </a:t>
                      </a:r>
                      <a:endParaRPr lang="en-US" sz="1200" b="1" i="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Specific Characteristics or qualities in each response that are evaluated separately​ </a:t>
                      </a:r>
                      <a:endParaRPr lang="en-US" sz="1200" b="0" i="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6531486"/>
                  </a:ext>
                </a:extLst>
              </a:tr>
              <a:tr h="799574">
                <a:tc>
                  <a:txBody>
                    <a:bodyPr/>
                    <a:lstStyle/>
                    <a:p>
                      <a:pPr algn="l" rtl="0" fontAlgn="base"/>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 ​or Written Expression</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i="0" dirty="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Written Expression trait. WE is the first trait on the rubric for NWT​. Development, organization, and use of language are evaluated under the WE trait.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i="0" dirty="0">
                        <a:effectLst/>
                        <a:latin typeface="Open Sans" panose="020B0606030504020204" pitchFamily="34" charset="0"/>
                        <a:ea typeface="Open Sans" panose="020B0606030504020204" pitchFamily="34" charset="0"/>
                        <a:cs typeface="Open Sans" panose="020B0606030504020204" pitchFamily="34" charset="0"/>
                      </a:endParaRPr>
                    </a:p>
                  </a:txBody>
                  <a:tcPr marL="89206" marR="89206" marT="44603" marB="446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6253266"/>
                  </a:ext>
                </a:extLst>
              </a:tr>
            </a:tbl>
          </a:graphicData>
        </a:graphic>
      </p:graphicFrame>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a:t>
            </a:fld>
            <a:endParaRPr kern="0"/>
          </a:p>
        </p:txBody>
      </p:sp>
    </p:spTree>
    <p:extLst>
      <p:ext uri="{BB962C8B-B14F-4D97-AF65-F5344CB8AC3E}">
        <p14:creationId xmlns:p14="http://schemas.microsoft.com/office/powerpoint/2010/main" val="3177213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bg2"/>
                </a:solidFill>
                <a:latin typeface="+mj-lt"/>
              </a:rPr>
            </a:br>
            <a:r>
              <a:rPr lang="en-US" sz="4000" b="1" dirty="0">
                <a:latin typeface="Open Sans Light" panose="020B0306030504020204" pitchFamily="34" charset="0"/>
                <a:ea typeface="Open Sans Light" panose="020B0306030504020204" pitchFamily="34" charset="0"/>
                <a:cs typeface="Open Sans Light" panose="020B0306030504020204" pitchFamily="34" charset="0"/>
              </a:rPr>
              <a:t>ELA Task Types</a:t>
            </a:r>
            <a:br>
              <a:rPr lang="en-US" dirty="0">
                <a:solidFill>
                  <a:schemeClr val="bg2"/>
                </a:solidFill>
                <a:latin typeface="+mj-lt"/>
              </a:rPr>
            </a:br>
            <a:endParaRPr dirty="0">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normAutofit/>
          </a:bodyPr>
          <a:lstStyle/>
          <a:p>
            <a:r>
              <a:rPr lang="en-US" sz="2400" dirty="0">
                <a:solidFill>
                  <a:srgbClr val="000000"/>
                </a:solidFill>
              </a:rPr>
              <a:t>On the Summative test, s</a:t>
            </a:r>
            <a:r>
              <a:rPr lang="en-US" sz="2400" b="0" i="0" dirty="0">
                <a:solidFill>
                  <a:srgbClr val="000000"/>
                </a:solidFill>
                <a:effectLst/>
              </a:rPr>
              <a:t>tudents will respond to a writing prompt for </a:t>
            </a:r>
            <a:r>
              <a:rPr lang="en-US" sz="2400" b="1" dirty="0">
                <a:solidFill>
                  <a:srgbClr val="000000"/>
                </a:solidFill>
              </a:rPr>
              <a:t>two</a:t>
            </a:r>
            <a:r>
              <a:rPr lang="en-US" sz="2400" b="0" i="0" dirty="0">
                <a:solidFill>
                  <a:srgbClr val="000000"/>
                </a:solidFill>
                <a:effectLst/>
              </a:rPr>
              <a:t> of three task types. </a:t>
            </a:r>
            <a:r>
              <a:rPr lang="en-US" sz="2400" dirty="0">
                <a:solidFill>
                  <a:srgbClr val="000000"/>
                </a:solidFill>
              </a:rPr>
              <a:t>O</a:t>
            </a:r>
            <a:r>
              <a:rPr lang="en-US" sz="2400" b="0" i="0" dirty="0">
                <a:solidFill>
                  <a:srgbClr val="000000"/>
                </a:solidFill>
                <a:effectLst/>
              </a:rPr>
              <a:t>n the ELA Interim 2 test, students will respond to a writing prompt for </a:t>
            </a:r>
            <a:r>
              <a:rPr lang="en-US" sz="2400" b="1" i="0" dirty="0">
                <a:solidFill>
                  <a:srgbClr val="000000"/>
                </a:solidFill>
                <a:effectLst/>
              </a:rPr>
              <a:t>one</a:t>
            </a:r>
            <a:r>
              <a:rPr lang="en-US" sz="2400" b="0" i="0" dirty="0">
                <a:solidFill>
                  <a:srgbClr val="000000"/>
                </a:solidFill>
                <a:effectLst/>
              </a:rPr>
              <a:t> of the three task types:</a:t>
            </a:r>
          </a:p>
          <a:p>
            <a:pPr marL="342900" indent="-342900">
              <a:buFont typeface="Wingdings" panose="05000000000000000000" pitchFamily="2" charset="2"/>
              <a:buChar char="§"/>
            </a:pPr>
            <a:r>
              <a:rPr lang="en-US" sz="2400" b="1" i="0" dirty="0">
                <a:solidFill>
                  <a:srgbClr val="000000"/>
                </a:solidFill>
                <a:effectLst/>
              </a:rPr>
              <a:t>Literary Analysis Task (LAT)</a:t>
            </a:r>
            <a:r>
              <a:rPr lang="en-US" sz="2400" b="0" i="0" dirty="0">
                <a:solidFill>
                  <a:srgbClr val="000000"/>
                </a:solidFill>
                <a:effectLst/>
              </a:rPr>
              <a:t>​ </a:t>
            </a:r>
            <a:endParaRPr lang="en-US" sz="2400" dirty="0">
              <a:solidFill>
                <a:srgbClr val="000000"/>
              </a:solidFill>
            </a:endParaRPr>
          </a:p>
          <a:p>
            <a:pPr marL="342900" indent="-342900">
              <a:buFont typeface="Wingdings" panose="05000000000000000000" pitchFamily="2" charset="2"/>
              <a:buChar char="§"/>
            </a:pPr>
            <a:r>
              <a:rPr lang="en-US" sz="2400" b="1" i="0" dirty="0">
                <a:solidFill>
                  <a:srgbClr val="000000"/>
                </a:solidFill>
                <a:effectLst/>
              </a:rPr>
              <a:t>Research Simulation Task (RST)</a:t>
            </a:r>
            <a:r>
              <a:rPr lang="en-US" sz="2400" b="0" i="0" dirty="0">
                <a:solidFill>
                  <a:srgbClr val="000000"/>
                </a:solidFill>
                <a:effectLst/>
              </a:rPr>
              <a:t>​ </a:t>
            </a:r>
          </a:p>
          <a:p>
            <a:pPr marL="342900" indent="-342900">
              <a:buFont typeface="Wingdings" panose="05000000000000000000" pitchFamily="2" charset="2"/>
              <a:buChar char="§"/>
            </a:pPr>
            <a:r>
              <a:rPr lang="en-US" sz="2400" b="1" i="0" dirty="0">
                <a:solidFill>
                  <a:srgbClr val="000000"/>
                </a:solidFill>
                <a:effectLst/>
              </a:rPr>
              <a:t>Narrative Writing Task (NWT)</a:t>
            </a:r>
            <a:r>
              <a:rPr lang="en-US" sz="2400" b="0" i="0" dirty="0">
                <a:solidFill>
                  <a:srgbClr val="000000"/>
                </a:solidFill>
                <a:effectLst/>
              </a:rPr>
              <a:t>​ </a:t>
            </a:r>
            <a:endParaRPr lang="en-US" sz="2400"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9</a:t>
            </a:fld>
            <a:endParaRPr kern="0"/>
          </a:p>
        </p:txBody>
      </p:sp>
    </p:spTree>
    <p:extLst>
      <p:ext uri="{BB962C8B-B14F-4D97-AF65-F5344CB8AC3E}">
        <p14:creationId xmlns:p14="http://schemas.microsoft.com/office/powerpoint/2010/main" val="1100185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2">
      <a:dk1>
        <a:srgbClr val="000000"/>
      </a:dk1>
      <a:lt1>
        <a:srgbClr val="FFFFFF"/>
      </a:lt1>
      <a:dk2>
        <a:srgbClr val="9E007D"/>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306AD78CFFB249AB441C29BFEDC657" ma:contentTypeVersion="17" ma:contentTypeDescription="Create a new document." ma:contentTypeScope="" ma:versionID="5a78b27f303f2b515e82f54f6939265f">
  <xsd:schema xmlns:xsd="http://www.w3.org/2001/XMLSchema" xmlns:xs="http://www.w3.org/2001/XMLSchema" xmlns:p="http://schemas.microsoft.com/office/2006/metadata/properties" xmlns:ns2="26b9d9cd-b4d9-4564-97fa-e5cbfe881d3b" xmlns:ns3="729dc432-0383-484f-8052-489d70abc8a9" targetNamespace="http://schemas.microsoft.com/office/2006/metadata/properties" ma:root="true" ma:fieldsID="904b5ae1ac04b6c3733b9fc6a3abad1a" ns2:_="" ns3:_="">
    <xsd:import namespace="26b9d9cd-b4d9-4564-97fa-e5cbfe881d3b"/>
    <xsd:import namespace="729dc432-0383-484f-8052-489d70abc8a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b9d9cd-b4d9-4564-97fa-e5cbfe881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9dc432-0383-484f-8052-489d70abc8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ac2f9cb-6a88-42d5-bc69-dacb237e6480}" ma:internalName="TaxCatchAll" ma:showField="CatchAllData" ma:web="729dc432-0383-484f-8052-489d70abc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29dc432-0383-484f-8052-489d70abc8a9" xsi:nil="true"/>
    <lcf76f155ced4ddcb4097134ff3c332f xmlns="26b9d9cd-b4d9-4564-97fa-e5cbfe881d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C727DD-5326-489C-A3A7-511F9BD876EB}"/>
</file>

<file path=customXml/itemProps2.xml><?xml version="1.0" encoding="utf-8"?>
<ds:datastoreItem xmlns:ds="http://schemas.openxmlformats.org/officeDocument/2006/customXml" ds:itemID="{FE04A54C-D4C0-443B-8F5D-92884835DBDF}">
  <ds:schemaRefs>
    <ds:schemaRef ds:uri="http://schemas.microsoft.com/sharepoint/v3/contenttype/forms"/>
  </ds:schemaRefs>
</ds:datastoreItem>
</file>

<file path=customXml/itemProps3.xml><?xml version="1.0" encoding="utf-8"?>
<ds:datastoreItem xmlns:ds="http://schemas.openxmlformats.org/officeDocument/2006/customXml" ds:itemID="{EF9F76B1-C9F1-495D-80A6-557088E29E71}">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1420</TotalTime>
  <Words>1844</Words>
  <Application>Microsoft Office PowerPoint</Application>
  <PresentationFormat>Widescreen</PresentationFormat>
  <Paragraphs>191</Paragraphs>
  <Slides>26</Slides>
  <Notes>24</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1_Office Theme</vt:lpstr>
      <vt:lpstr>BIE ELA Writing Webinar</vt:lpstr>
      <vt:lpstr>Welcome &amp; Purpose</vt:lpstr>
      <vt:lpstr>Housekeeping </vt:lpstr>
      <vt:lpstr>Agenda</vt:lpstr>
      <vt:lpstr> General Overview </vt:lpstr>
      <vt:lpstr> General Overview </vt:lpstr>
      <vt:lpstr> General Overview </vt:lpstr>
      <vt:lpstr> Glossary of Terms </vt:lpstr>
      <vt:lpstr> ELA Task Types </vt:lpstr>
      <vt:lpstr> ELA Task Types </vt:lpstr>
      <vt:lpstr> ELA Task Types </vt:lpstr>
      <vt:lpstr> ELA Task Types </vt:lpstr>
      <vt:lpstr>  Resources: ELA/Literacy Short Form Blueprints  </vt:lpstr>
      <vt:lpstr>  Resources: ELA/Literacy Short Form Blueprints  </vt:lpstr>
      <vt:lpstr>  Resources: ELA/Literacy Scoring Rubrics  </vt:lpstr>
      <vt:lpstr>  Resources: ELA/Literacy Scoring Rubrics  </vt:lpstr>
      <vt:lpstr>  Resources: ELA/Literacy Scoring Rubrics Traits Scored  </vt:lpstr>
      <vt:lpstr>  Resources: ELA/Literacy Scoring Rubrics Traits Scored  </vt:lpstr>
      <vt:lpstr>  Resources: ELA/Literacy Scoring Rubrics Traits Scored  </vt:lpstr>
      <vt:lpstr>  Resources: ELA/Literacy PCRs Total Scores and Weighting  </vt:lpstr>
      <vt:lpstr>  Resources: ELA/Literacy PCRs Total Scores and Weighting  </vt:lpstr>
      <vt:lpstr>  Resources: ELA/Literacy PCRs Total Scores and Weighting  </vt:lpstr>
      <vt:lpstr>  Resources: ELA/Literacy  Released Items and Sample Student Responses  </vt:lpstr>
      <vt:lpstr>  Resources: Released Items and Sample Student Responses  </vt:lpstr>
      <vt:lpstr>  Writing Results on Summative ISR   </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 ELA Writing Webinar</dc:title>
  <dc:creator>Christine Nelson</dc:creator>
  <cp:lastModifiedBy>Christine Nelson</cp:lastModifiedBy>
  <cp:revision>10</cp:revision>
  <dcterms:created xsi:type="dcterms:W3CDTF">2025-02-05T16:04:14Z</dcterms:created>
  <dcterms:modified xsi:type="dcterms:W3CDTF">2025-02-17T15:54:40Z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0x0101008E306AD78CFFB249AB441C29BFEDC657</vt:lpwstr>
  </property>
</Properties>
</file>